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4"/>
  </p:sldMasterIdLst>
  <p:notesMasterIdLst>
    <p:notesMasterId r:id="rId50"/>
  </p:notesMasterIdLst>
  <p:sldIdLst>
    <p:sldId id="256" r:id="rId5"/>
    <p:sldId id="257" r:id="rId6"/>
    <p:sldId id="329" r:id="rId7"/>
    <p:sldId id="259" r:id="rId8"/>
    <p:sldId id="326" r:id="rId9"/>
    <p:sldId id="283" r:id="rId10"/>
    <p:sldId id="307" r:id="rId11"/>
    <p:sldId id="324" r:id="rId12"/>
    <p:sldId id="263" r:id="rId13"/>
    <p:sldId id="316" r:id="rId14"/>
    <p:sldId id="268" r:id="rId15"/>
    <p:sldId id="322" r:id="rId16"/>
    <p:sldId id="325" r:id="rId17"/>
    <p:sldId id="331" r:id="rId18"/>
    <p:sldId id="317" r:id="rId19"/>
    <p:sldId id="323" r:id="rId20"/>
    <p:sldId id="269" r:id="rId21"/>
    <p:sldId id="270" r:id="rId22"/>
    <p:sldId id="273" r:id="rId23"/>
    <p:sldId id="312" r:id="rId24"/>
    <p:sldId id="304" r:id="rId25"/>
    <p:sldId id="296" r:id="rId26"/>
    <p:sldId id="313" r:id="rId27"/>
    <p:sldId id="271" r:id="rId28"/>
    <p:sldId id="276" r:id="rId29"/>
    <p:sldId id="327" r:id="rId30"/>
    <p:sldId id="275" r:id="rId31"/>
    <p:sldId id="308" r:id="rId32"/>
    <p:sldId id="282" r:id="rId33"/>
    <p:sldId id="321" r:id="rId34"/>
    <p:sldId id="284" r:id="rId35"/>
    <p:sldId id="285" r:id="rId36"/>
    <p:sldId id="286" r:id="rId37"/>
    <p:sldId id="287" r:id="rId38"/>
    <p:sldId id="289" r:id="rId39"/>
    <p:sldId id="290" r:id="rId40"/>
    <p:sldId id="295" r:id="rId41"/>
    <p:sldId id="291" r:id="rId42"/>
    <p:sldId id="294" r:id="rId43"/>
    <p:sldId id="292" r:id="rId44"/>
    <p:sldId id="328" r:id="rId45"/>
    <p:sldId id="330" r:id="rId46"/>
    <p:sldId id="332" r:id="rId47"/>
    <p:sldId id="319" r:id="rId48"/>
    <p:sldId id="293" r:id="rId49"/>
  </p:sldIdLst>
  <p:sldSz cx="9144000" cy="6858000" type="screen4x3"/>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i Feher" initials="BF" lastIdx="4" clrIdx="0">
    <p:extLst>
      <p:ext uri="{19B8F6BF-5375-455C-9EA6-DF929625EA0E}">
        <p15:presenceInfo xmlns:p15="http://schemas.microsoft.com/office/powerpoint/2012/main" userId="S::bfeher@bonejoint.net::ada9b1ad-37f0-43a1-a6c6-567dcd622f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60"/>
  </p:normalViewPr>
  <p:slideViewPr>
    <p:cSldViewPr>
      <p:cViewPr varScale="1">
        <p:scale>
          <a:sx n="85" d="100"/>
          <a:sy n="85" d="100"/>
        </p:scale>
        <p:origin x="2226" y="534"/>
      </p:cViewPr>
      <p:guideLst>
        <p:guide orient="horz" pos="2160"/>
        <p:guide pos="2880"/>
      </p:guideLst>
    </p:cSldViewPr>
  </p:slideViewPr>
  <p:notesTextViewPr>
    <p:cViewPr>
      <p:scale>
        <a:sx n="1" d="1"/>
        <a:sy n="1" d="1"/>
      </p:scale>
      <p:origin x="0" y="0"/>
    </p:cViewPr>
  </p:notesTextViewPr>
  <p:sorterViewPr>
    <p:cViewPr>
      <p:scale>
        <a:sx n="100" d="100"/>
        <a:sy n="100" d="100"/>
      </p:scale>
      <p:origin x="0" y="6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21FEB-563F-4F95-AAEE-5707E2AF15F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4EDF667-06AF-4082-9A82-6BF81F949639}">
      <dgm:prSet/>
      <dgm:spPr>
        <a:xfrm rot="10800000">
          <a:off x="1870475" y="1167"/>
          <a:ext cx="5472684" cy="1968071"/>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Your surgeon requires you to stop smoking or using any nicotine products before surgery. Smoking harms oxygen circulation to your healing joint. Oxygen circulation is vital to the healing process.</a:t>
          </a:r>
        </a:p>
      </dgm:t>
    </dgm:pt>
    <dgm:pt modelId="{76470A96-0FB8-4212-8870-9FC7DE6F4FC3}" type="parTrans" cxnId="{5A9D4391-C58F-4E32-B0D7-D4496E6A01F1}">
      <dgm:prSet/>
      <dgm:spPr/>
      <dgm:t>
        <a:bodyPr/>
        <a:lstStyle/>
        <a:p>
          <a:endParaRPr lang="en-US"/>
        </a:p>
      </dgm:t>
    </dgm:pt>
    <dgm:pt modelId="{628CE46A-3F9A-482A-A924-CA86B3910FBE}" type="sibTrans" cxnId="{5A9D4391-C58F-4E32-B0D7-D4496E6A01F1}">
      <dgm:prSet/>
      <dgm:spPr/>
      <dgm:t>
        <a:bodyPr/>
        <a:lstStyle/>
        <a:p>
          <a:endParaRPr lang="en-US"/>
        </a:p>
      </dgm:t>
    </dgm:pt>
    <dgm:pt modelId="{D1593C45-0BD5-4D85-A6DA-3F2E1B9788B5}">
      <dgm:prSet/>
      <dgm:spPr>
        <a:xfrm rot="10800000">
          <a:off x="1870475" y="2556723"/>
          <a:ext cx="5472684" cy="1968071"/>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Smoking can be the cause of lung cancer or other lung diseases, heart disease, and increase risk of stroke. Did you know that smoking also decreases wound healing, bone healing, and increase the chance of  blood clots?</a:t>
          </a:r>
        </a:p>
      </dgm:t>
    </dgm:pt>
    <dgm:pt modelId="{247BE6B5-F489-44D3-A8E0-F229E90FAECC}" type="parTrans" cxnId="{06D313D5-A800-45A8-BDB0-DEA3E5439235}">
      <dgm:prSet/>
      <dgm:spPr/>
      <dgm:t>
        <a:bodyPr/>
        <a:lstStyle/>
        <a:p>
          <a:endParaRPr lang="en-US"/>
        </a:p>
      </dgm:t>
    </dgm:pt>
    <dgm:pt modelId="{A9444CAA-F6FF-4D37-94FD-ADF0FEDDEF89}" type="sibTrans" cxnId="{06D313D5-A800-45A8-BDB0-DEA3E5439235}">
      <dgm:prSet/>
      <dgm:spPr/>
      <dgm:t>
        <a:bodyPr/>
        <a:lstStyle/>
        <a:p>
          <a:endParaRPr lang="en-US"/>
        </a:p>
      </dgm:t>
    </dgm:pt>
    <dgm:pt modelId="{90F50AFC-9E09-419F-901C-B85F84100602}" type="pres">
      <dgm:prSet presAssocID="{F7321FEB-563F-4F95-AAEE-5707E2AF15FB}" presName="linearFlow" presStyleCnt="0">
        <dgm:presLayoutVars>
          <dgm:dir/>
          <dgm:resizeHandles val="exact"/>
        </dgm:presLayoutVars>
      </dgm:prSet>
      <dgm:spPr/>
    </dgm:pt>
    <dgm:pt modelId="{7C7CDDB7-17A6-4DEF-9DC4-7A4D97608447}" type="pres">
      <dgm:prSet presAssocID="{34EDF667-06AF-4082-9A82-6BF81F949639}" presName="composite" presStyleCnt="0"/>
      <dgm:spPr/>
    </dgm:pt>
    <dgm:pt modelId="{0C8505E8-7075-40ED-B9F8-02F23AF10782}" type="pres">
      <dgm:prSet presAssocID="{34EDF667-06AF-4082-9A82-6BF81F949639}" presName="imgShp" presStyleLbl="fgImgPlace1" presStyleIdx="0" presStyleCnt="2" custScaleX="152325" custScaleY="144021" custLinFactNeighborX="-33426" custLinFactNeighborY="-25591"/>
      <dgm:spPr>
        <a:xfrm>
          <a:off x="1371609" y="43284"/>
          <a:ext cx="1968071" cy="1968071"/>
        </a:xfrm>
        <a:prstGeom prst="ellipse">
          <a:avLst/>
        </a:prstGeom>
        <a:blipFill rotWithShape="1">
          <a:blip xmlns:r="http://schemas.openxmlformats.org/officeDocument/2006/relationships" r:embed="rId1"/>
          <a:srcRect/>
          <a:stretch>
            <a:fillRect l="-4000" r="-4000"/>
          </a:stretch>
        </a:blipFill>
        <a:ln w="25400" cap="flat" cmpd="sng" algn="ctr">
          <a:solidFill>
            <a:sysClr val="window" lastClr="FFFFFF">
              <a:hueOff val="0"/>
              <a:satOff val="0"/>
              <a:lumOff val="0"/>
              <a:alphaOff val="0"/>
            </a:sysClr>
          </a:solidFill>
          <a:prstDash val="solid"/>
        </a:ln>
        <a:effectLst/>
      </dgm:spPr>
    </dgm:pt>
    <dgm:pt modelId="{F63D2E7F-C89D-4925-9B71-6736F32257C7}" type="pres">
      <dgm:prSet presAssocID="{34EDF667-06AF-4082-9A82-6BF81F949639}" presName="txShp" presStyleLbl="node1" presStyleIdx="0" presStyleCnt="2">
        <dgm:presLayoutVars>
          <dgm:bulletEnabled val="1"/>
        </dgm:presLayoutVars>
      </dgm:prSet>
      <dgm:spPr/>
    </dgm:pt>
    <dgm:pt modelId="{452FEAAE-A96B-4194-B494-EB1C68AD2CB0}" type="pres">
      <dgm:prSet presAssocID="{628CE46A-3F9A-482A-A924-CA86B3910FBE}" presName="spacing" presStyleCnt="0"/>
      <dgm:spPr/>
    </dgm:pt>
    <dgm:pt modelId="{F39B0CC9-49CB-4C4F-A808-0C30DA1D326C}" type="pres">
      <dgm:prSet presAssocID="{D1593C45-0BD5-4D85-A6DA-3F2E1B9788B5}" presName="composite" presStyleCnt="0"/>
      <dgm:spPr/>
    </dgm:pt>
    <dgm:pt modelId="{82FC9D1A-108D-4054-9E09-2A0D535EF042}" type="pres">
      <dgm:prSet presAssocID="{D1593C45-0BD5-4D85-A6DA-3F2E1B9788B5}" presName="imgShp" presStyleLbl="fgImgPlace1" presStyleIdx="1" presStyleCnt="2" custScaleX="146644" custScaleY="131177" custLinFactNeighborX="-961" custLinFactNeighborY="-569"/>
      <dgm:spPr>
        <a:xfrm>
          <a:off x="886440" y="2556723"/>
          <a:ext cx="1968071" cy="1968071"/>
        </a:xfrm>
        <a:prstGeom prst="ellipse">
          <a:avLst/>
        </a:prstGeom>
        <a:blipFill rotWithShape="1">
          <a:blip xmlns:r="http://schemas.openxmlformats.org/officeDocument/2006/relationships" r:embed="rId2"/>
          <a:srcRect/>
          <a:stretch>
            <a:fillRect l="-39000" r="-39000"/>
          </a:stretch>
        </a:blipFill>
        <a:ln w="25400" cap="flat" cmpd="sng" algn="ctr">
          <a:solidFill>
            <a:sysClr val="window" lastClr="FFFFFF">
              <a:hueOff val="0"/>
              <a:satOff val="0"/>
              <a:lumOff val="0"/>
              <a:alphaOff val="0"/>
            </a:sysClr>
          </a:solidFill>
          <a:prstDash val="solid"/>
        </a:ln>
        <a:effectLst/>
      </dgm:spPr>
    </dgm:pt>
    <dgm:pt modelId="{17029FAE-7237-45A1-BA4A-718604E574C0}" type="pres">
      <dgm:prSet presAssocID="{D1593C45-0BD5-4D85-A6DA-3F2E1B9788B5}" presName="txShp" presStyleLbl="node1" presStyleIdx="1" presStyleCnt="2">
        <dgm:presLayoutVars>
          <dgm:bulletEnabled val="1"/>
        </dgm:presLayoutVars>
      </dgm:prSet>
      <dgm:spPr/>
    </dgm:pt>
  </dgm:ptLst>
  <dgm:cxnLst>
    <dgm:cxn modelId="{BA38BC26-8989-4B2B-AD25-7344E8CF2D52}" type="presOf" srcId="{D1593C45-0BD5-4D85-A6DA-3F2E1B9788B5}" destId="{17029FAE-7237-45A1-BA4A-718604E574C0}" srcOrd="0" destOrd="0" presId="urn:microsoft.com/office/officeart/2005/8/layout/vList3"/>
    <dgm:cxn modelId="{89743541-E7B9-4BFF-ABC4-E5BBC55E7F30}" type="presOf" srcId="{34EDF667-06AF-4082-9A82-6BF81F949639}" destId="{F63D2E7F-C89D-4925-9B71-6736F32257C7}" srcOrd="0" destOrd="0" presId="urn:microsoft.com/office/officeart/2005/8/layout/vList3"/>
    <dgm:cxn modelId="{865F8D70-92B1-4BEE-85F1-671DBB0537D9}" type="presOf" srcId="{F7321FEB-563F-4F95-AAEE-5707E2AF15FB}" destId="{90F50AFC-9E09-419F-901C-B85F84100602}" srcOrd="0" destOrd="0" presId="urn:microsoft.com/office/officeart/2005/8/layout/vList3"/>
    <dgm:cxn modelId="{5A9D4391-C58F-4E32-B0D7-D4496E6A01F1}" srcId="{F7321FEB-563F-4F95-AAEE-5707E2AF15FB}" destId="{34EDF667-06AF-4082-9A82-6BF81F949639}" srcOrd="0" destOrd="0" parTransId="{76470A96-0FB8-4212-8870-9FC7DE6F4FC3}" sibTransId="{628CE46A-3F9A-482A-A924-CA86B3910FBE}"/>
    <dgm:cxn modelId="{06D313D5-A800-45A8-BDB0-DEA3E5439235}" srcId="{F7321FEB-563F-4F95-AAEE-5707E2AF15FB}" destId="{D1593C45-0BD5-4D85-A6DA-3F2E1B9788B5}" srcOrd="1" destOrd="0" parTransId="{247BE6B5-F489-44D3-A8E0-F229E90FAECC}" sibTransId="{A9444CAA-F6FF-4D37-94FD-ADF0FEDDEF89}"/>
    <dgm:cxn modelId="{FDBCFC46-2CD3-405E-9503-4722B60D8B09}" type="presParOf" srcId="{90F50AFC-9E09-419F-901C-B85F84100602}" destId="{7C7CDDB7-17A6-4DEF-9DC4-7A4D97608447}" srcOrd="0" destOrd="0" presId="urn:microsoft.com/office/officeart/2005/8/layout/vList3"/>
    <dgm:cxn modelId="{4B553D0C-4BC2-4712-85FD-929FDE901DBC}" type="presParOf" srcId="{7C7CDDB7-17A6-4DEF-9DC4-7A4D97608447}" destId="{0C8505E8-7075-40ED-B9F8-02F23AF10782}" srcOrd="0" destOrd="0" presId="urn:microsoft.com/office/officeart/2005/8/layout/vList3"/>
    <dgm:cxn modelId="{D84EAA93-2374-45EB-9204-97330E249582}" type="presParOf" srcId="{7C7CDDB7-17A6-4DEF-9DC4-7A4D97608447}" destId="{F63D2E7F-C89D-4925-9B71-6736F32257C7}" srcOrd="1" destOrd="0" presId="urn:microsoft.com/office/officeart/2005/8/layout/vList3"/>
    <dgm:cxn modelId="{A874E3F2-4B48-436B-B548-BBBDC5B539C1}" type="presParOf" srcId="{90F50AFC-9E09-419F-901C-B85F84100602}" destId="{452FEAAE-A96B-4194-B494-EB1C68AD2CB0}" srcOrd="1" destOrd="0" presId="urn:microsoft.com/office/officeart/2005/8/layout/vList3"/>
    <dgm:cxn modelId="{E12900EB-A1B1-4BAC-9BBC-47A8ACCD3410}" type="presParOf" srcId="{90F50AFC-9E09-419F-901C-B85F84100602}" destId="{F39B0CC9-49CB-4C4F-A808-0C30DA1D326C}" srcOrd="2" destOrd="0" presId="urn:microsoft.com/office/officeart/2005/8/layout/vList3"/>
    <dgm:cxn modelId="{375B2C97-F3AA-46D2-95AF-CEF36044BCAA}" type="presParOf" srcId="{F39B0CC9-49CB-4C4F-A808-0C30DA1D326C}" destId="{82FC9D1A-108D-4054-9E09-2A0D535EF042}" srcOrd="0" destOrd="0" presId="urn:microsoft.com/office/officeart/2005/8/layout/vList3"/>
    <dgm:cxn modelId="{70BD0F02-B6C7-4A77-9EE6-7EC3DE946225}" type="presParOf" srcId="{F39B0CC9-49CB-4C4F-A808-0C30DA1D326C}" destId="{17029FAE-7237-45A1-BA4A-718604E574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D2E7F-C89D-4925-9B71-6736F32257C7}">
      <dsp:nvSpPr>
        <dsp:cNvPr id="0" name=""/>
        <dsp:cNvSpPr/>
      </dsp:nvSpPr>
      <dsp:spPr>
        <a:xfrm rot="10800000">
          <a:off x="1943377" y="326863"/>
          <a:ext cx="5472684" cy="1483457"/>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416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a:ea typeface="+mn-ea"/>
              <a:cs typeface="+mn-cs"/>
            </a:rPr>
            <a:t>Your surgeon requires you to stop smoking or using any nicotine products before surgery. Smoking harms oxygen circulation to your healing joint. Oxygen circulation is vital to the healing process.</a:t>
          </a:r>
        </a:p>
      </dsp:txBody>
      <dsp:txXfrm rot="10800000">
        <a:off x="2314241" y="326863"/>
        <a:ext cx="5101820" cy="1483457"/>
      </dsp:txXfrm>
    </dsp:sp>
    <dsp:sp modelId="{0C8505E8-7075-40ED-B9F8-02F23AF10782}">
      <dsp:nvSpPr>
        <dsp:cNvPr id="0" name=""/>
        <dsp:cNvSpPr/>
      </dsp:nvSpPr>
      <dsp:spPr>
        <a:xfrm>
          <a:off x="317678" y="0"/>
          <a:ext cx="2259676" cy="2136490"/>
        </a:xfrm>
        <a:prstGeom prst="ellipse">
          <a:avLst/>
        </a:prstGeom>
        <a:blipFill rotWithShape="1">
          <a:blip xmlns:r="http://schemas.openxmlformats.org/officeDocument/2006/relationships" r:embed="rId1"/>
          <a:srcRect/>
          <a:stretch>
            <a:fillRect l="-4000" r="-4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7029FAE-7237-45A1-BA4A-718604E574C0}">
      <dsp:nvSpPr>
        <dsp:cNvPr id="0" name=""/>
        <dsp:cNvSpPr/>
      </dsp:nvSpPr>
      <dsp:spPr>
        <a:xfrm rot="10800000">
          <a:off x="1922308" y="2810909"/>
          <a:ext cx="5472684" cy="1483457"/>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416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a:ea typeface="+mn-ea"/>
              <a:cs typeface="+mn-cs"/>
            </a:rPr>
            <a:t>Smoking can be the cause of lung cancer or other lung diseases, heart disease, and increase risk of stroke. Did you know that smoking also decreases wound healing, bone healing, and increase the chance of  blood clots?</a:t>
          </a:r>
        </a:p>
      </dsp:txBody>
      <dsp:txXfrm rot="10800000">
        <a:off x="2293172" y="2810909"/>
        <a:ext cx="5101820" cy="1483457"/>
      </dsp:txXfrm>
    </dsp:sp>
    <dsp:sp modelId="{82FC9D1A-108D-4054-9E09-2A0D535EF042}">
      <dsp:nvSpPr>
        <dsp:cNvPr id="0" name=""/>
        <dsp:cNvSpPr/>
      </dsp:nvSpPr>
      <dsp:spPr>
        <a:xfrm>
          <a:off x="820351" y="2571219"/>
          <a:ext cx="2175401" cy="1945955"/>
        </a:xfrm>
        <a:prstGeom prst="ellipse">
          <a:avLst/>
        </a:prstGeom>
        <a:blipFill rotWithShape="1">
          <a:blip xmlns:r="http://schemas.openxmlformats.org/officeDocument/2006/relationships" r:embed="rId2"/>
          <a:srcRect/>
          <a:stretch>
            <a:fillRect l="-39000" r="-39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8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654" y="0"/>
            <a:ext cx="3037146" cy="464815"/>
          </a:xfrm>
          <a:prstGeom prst="rect">
            <a:avLst/>
          </a:prstGeom>
        </p:spPr>
        <p:txBody>
          <a:bodyPr vert="horz" lIns="91440" tIns="45720" rIns="91440" bIns="45720" rtlCol="0"/>
          <a:lstStyle>
            <a:lvl1pPr algn="r">
              <a:defRPr sz="1200"/>
            </a:lvl1pPr>
          </a:lstStyle>
          <a:p>
            <a:fld id="{EAE5BAC7-EFB3-4A5D-ADD2-D5E4242B0253}" type="datetimeFigureOut">
              <a:rPr lang="en-US" smtClean="0"/>
              <a:t>9/24/2025</a:t>
            </a:fld>
            <a:endParaRPr lang="en-US"/>
          </a:p>
        </p:txBody>
      </p:sp>
      <p:sp>
        <p:nvSpPr>
          <p:cNvPr id="4" name="Slide Image Placeholder 3"/>
          <p:cNvSpPr>
            <a:spLocks noGrp="1" noRot="1" noChangeAspect="1"/>
          </p:cNvSpPr>
          <p:nvPr>
            <p:ph type="sldImg" idx="2"/>
          </p:nvPr>
        </p:nvSpPr>
        <p:spPr>
          <a:xfrm>
            <a:off x="1419225" y="1158875"/>
            <a:ext cx="417195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880" y="4461590"/>
            <a:ext cx="5608640" cy="365053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06186"/>
            <a:ext cx="3037146" cy="4648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654" y="8806186"/>
            <a:ext cx="3037146" cy="464815"/>
          </a:xfrm>
          <a:prstGeom prst="rect">
            <a:avLst/>
          </a:prstGeom>
        </p:spPr>
        <p:txBody>
          <a:bodyPr vert="horz" lIns="91440" tIns="45720" rIns="91440" bIns="45720" rtlCol="0" anchor="b"/>
          <a:lstStyle>
            <a:lvl1pPr algn="r">
              <a:defRPr sz="1200"/>
            </a:lvl1pPr>
          </a:lstStyle>
          <a:p>
            <a:fld id="{4C6424D2-923D-4586-A25D-7FBC754C1ECB}" type="slidenum">
              <a:rPr lang="en-US" smtClean="0"/>
              <a:t>‹#›</a:t>
            </a:fld>
            <a:endParaRPr lang="en-US"/>
          </a:p>
        </p:txBody>
      </p:sp>
    </p:spTree>
    <p:extLst>
      <p:ext uri="{BB962C8B-B14F-4D97-AF65-F5344CB8AC3E}">
        <p14:creationId xmlns:p14="http://schemas.microsoft.com/office/powerpoint/2010/main" val="70523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424D2-923D-4586-A25D-7FBC754C1ECB}" type="slidenum">
              <a:rPr lang="en-US" smtClean="0"/>
              <a:t>1</a:t>
            </a:fld>
            <a:endParaRPr lang="en-US"/>
          </a:p>
        </p:txBody>
      </p:sp>
    </p:spTree>
    <p:extLst>
      <p:ext uri="{BB962C8B-B14F-4D97-AF65-F5344CB8AC3E}">
        <p14:creationId xmlns:p14="http://schemas.microsoft.com/office/powerpoint/2010/main" val="200981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424D2-923D-4586-A25D-7FBC754C1ECB}" type="slidenum">
              <a:rPr lang="en-US" smtClean="0"/>
              <a:t>3</a:t>
            </a:fld>
            <a:endParaRPr lang="en-US"/>
          </a:p>
        </p:txBody>
      </p:sp>
    </p:spTree>
    <p:extLst>
      <p:ext uri="{BB962C8B-B14F-4D97-AF65-F5344CB8AC3E}">
        <p14:creationId xmlns:p14="http://schemas.microsoft.com/office/powerpoint/2010/main" val="268894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B6841B-AE69-41C1-A39D-4A0B558A841A}" type="datetimeFigureOut">
              <a:rPr lang="en-US" smtClean="0"/>
              <a:t>9/24/2025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7DE02D9-6CEB-49CE-8E02-A88BE3CAF0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B6841B-AE69-41C1-A39D-4A0B558A841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02D9-6CEB-49CE-8E02-A88BE3CAF0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B6841B-AE69-41C1-A39D-4A0B558A841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02D9-6CEB-49CE-8E02-A88BE3CAF0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B6841B-AE69-41C1-A39D-4A0B558A841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02D9-6CEB-49CE-8E02-A88BE3CAF0BB}"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B6841B-AE69-41C1-A39D-4A0B558A841A}"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02D9-6CEB-49CE-8E02-A88BE3CAF0BB}"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B6841B-AE69-41C1-A39D-4A0B558A841A}"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E02D9-6CEB-49CE-8E02-A88BE3CAF0BB}"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B6841B-AE69-41C1-A39D-4A0B558A841A}" type="datetimeFigureOut">
              <a:rPr lang="en-US" smtClean="0"/>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DE02D9-6CEB-49CE-8E02-A88BE3CAF0B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B6841B-AE69-41C1-A39D-4A0B558A841A}"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DE02D9-6CEB-49CE-8E02-A88BE3CAF0BB}"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6841B-AE69-41C1-A39D-4A0B558A841A}" type="datetimeFigureOut">
              <a:rPr lang="en-US" smtClean="0"/>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DE02D9-6CEB-49CE-8E02-A88BE3CAF0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B6841B-AE69-41C1-A39D-4A0B558A841A}"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E02D9-6CEB-49CE-8E02-A88BE3CAF0B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A4B6841B-AE69-41C1-A39D-4A0B558A841A}" type="datetimeFigureOut">
              <a:rPr lang="en-US" smtClean="0"/>
              <a:t>9/24/2025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7DE02D9-6CEB-49CE-8E02-A88BE3CAF0BB}"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B6841B-AE69-41C1-A39D-4A0B558A841A}" type="datetimeFigureOut">
              <a:rPr lang="en-US" smtClean="0"/>
              <a:t>9/24/2025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7DE02D9-6CEB-49CE-8E02-A88BE3CAF0B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mtctutorials.com/download/call-png-icon-logo-black/"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rdeborahserani.blogspot.com/2015/09/are-you-medicine-smart.html"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s://pixabay.com/en/stop-road-sign-roadsign-halt-98913/"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ngall.com/duffel-bag-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ngall.com/duffel-bag-png"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hyperlink" Target="https://freesvg.org/pharmacy-symbol"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asnimnews.com/en/news/2019/07/21/2058851/bathing-90-minutes-before-bedtime-can-improve-sleep-quality-study"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oonpost.com/content/15926"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heconversation.com/scientists-find-way-to-predict-who-is-likely-to-wake-up-during-surgery-53217"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igitaldoorway.blogspot.com/2013/04/the-nurse-martyr-and-oxygen-mask.html" TargetMode="External"/><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heconversation.com/explainer-how-recovery-high-schools-help-kids-with-addiction-39457"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illustrations/hospital-health-medical-medicine-908436/"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ketchfab.com/3d-models/fever-thermometer-acb2c16f9224404d996ab44c26d58176"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rthoinfo.org/" TargetMode="External"/><Relationship Id="rId2" Type="http://schemas.openxmlformats.org/officeDocument/2006/relationships/hyperlink" Target="https://bonejoint.net/" TargetMode="External"/><Relationship Id="rId1" Type="http://schemas.openxmlformats.org/officeDocument/2006/relationships/slideLayout" Target="../slideLayouts/slideLayout2.xml"/><Relationship Id="rId4" Type="http://schemas.openxmlformats.org/officeDocument/2006/relationships/hyperlink" Target="https://my.viewmedica.com/share/1685/en/P_84e59205/A_fbf6ec46"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ngall.com/checklist-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9489"/>
            <a:ext cx="8077200" cy="2202711"/>
          </a:xfrm>
        </p:spPr>
        <p:txBody>
          <a:bodyPr>
            <a:noAutofit/>
          </a:bodyPr>
          <a:lstStyle/>
          <a:p>
            <a:pPr algn="ctr"/>
            <a:r>
              <a:rPr lang="en-US" sz="3600" dirty="0">
                <a:solidFill>
                  <a:schemeClr val="accent4">
                    <a:lumMod val="75000"/>
                  </a:schemeClr>
                </a:solidFill>
              </a:rPr>
              <a:t>For Bone and Joint Patients Scheduled at </a:t>
            </a:r>
            <a:br>
              <a:rPr lang="en-US" sz="3600" dirty="0">
                <a:solidFill>
                  <a:schemeClr val="accent4">
                    <a:lumMod val="75000"/>
                  </a:schemeClr>
                </a:solidFill>
              </a:rPr>
            </a:br>
            <a:r>
              <a:rPr lang="en-US" sz="2800" dirty="0">
                <a:solidFill>
                  <a:schemeClr val="accent4">
                    <a:lumMod val="75000"/>
                  </a:schemeClr>
                </a:solidFill>
              </a:rPr>
              <a:t>Aspirus Wausau Hospital</a:t>
            </a:r>
            <a:br>
              <a:rPr lang="en-US" sz="2800" dirty="0">
                <a:solidFill>
                  <a:schemeClr val="accent4">
                    <a:lumMod val="75000"/>
                  </a:schemeClr>
                </a:solidFill>
              </a:rPr>
            </a:br>
            <a:r>
              <a:rPr lang="en-US" sz="2800" dirty="0">
                <a:solidFill>
                  <a:schemeClr val="accent4">
                    <a:lumMod val="75000"/>
                  </a:schemeClr>
                </a:solidFill>
              </a:rPr>
              <a:t>and Marshfield Medical Center Weston</a:t>
            </a:r>
          </a:p>
        </p:txBody>
      </p:sp>
      <p:sp>
        <p:nvSpPr>
          <p:cNvPr id="3" name="Subtitle 2"/>
          <p:cNvSpPr>
            <a:spLocks noGrp="1"/>
          </p:cNvSpPr>
          <p:nvPr>
            <p:ph type="subTitle" idx="1"/>
          </p:nvPr>
        </p:nvSpPr>
        <p:spPr>
          <a:xfrm>
            <a:off x="381000" y="5791200"/>
            <a:ext cx="8077200" cy="1306111"/>
          </a:xfrm>
        </p:spPr>
        <p:txBody>
          <a:bodyPr>
            <a:normAutofit/>
          </a:bodyPr>
          <a:lstStyle/>
          <a:p>
            <a:pPr algn="ctr"/>
            <a:r>
              <a:rPr lang="en-US" sz="3600" dirty="0">
                <a:solidFill>
                  <a:schemeClr val="accent4">
                    <a:lumMod val="75000"/>
                  </a:schemeClr>
                </a:solidFill>
              </a:rPr>
              <a:t>Total Joint Education</a:t>
            </a:r>
          </a:p>
        </p:txBody>
      </p:sp>
      <p:pic>
        <p:nvPicPr>
          <p:cNvPr id="4" name="Picture 3">
            <a:extLst>
              <a:ext uri="{FF2B5EF4-FFF2-40B4-BE49-F238E27FC236}">
                <a16:creationId xmlns:a16="http://schemas.microsoft.com/office/drawing/2014/main" id="{60EF680F-D943-495A-A9A4-0618EF86CA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590799"/>
            <a:ext cx="3568083" cy="2292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9C680168-0735-0DF8-9573-FB511056E4E0}"/>
              </a:ext>
            </a:extLst>
          </p:cNvPr>
          <p:cNvPicPr>
            <a:picLocks noChangeAspect="1"/>
          </p:cNvPicPr>
          <p:nvPr/>
        </p:nvPicPr>
        <p:blipFill>
          <a:blip r:embed="rId4"/>
          <a:stretch>
            <a:fillRect/>
          </a:stretch>
        </p:blipFill>
        <p:spPr>
          <a:xfrm>
            <a:off x="5181599" y="2516549"/>
            <a:ext cx="3568083" cy="2354935"/>
          </a:xfrm>
          <a:prstGeom prst="rect">
            <a:avLst/>
          </a:prstGeom>
        </p:spPr>
      </p:pic>
    </p:spTree>
    <p:extLst>
      <p:ext uri="{BB962C8B-B14F-4D97-AF65-F5344CB8AC3E}">
        <p14:creationId xmlns:p14="http://schemas.microsoft.com/office/powerpoint/2010/main" val="2590490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E4C018-16B1-882D-F6B0-0C9D5B27F6B5}"/>
              </a:ext>
            </a:extLst>
          </p:cNvPr>
          <p:cNvSpPr>
            <a:spLocks noGrp="1"/>
          </p:cNvSpPr>
          <p:nvPr>
            <p:ph idx="1"/>
          </p:nvPr>
        </p:nvSpPr>
        <p:spPr>
          <a:xfrm>
            <a:off x="457200" y="1295400"/>
            <a:ext cx="8229600" cy="4256475"/>
          </a:xfrm>
        </p:spPr>
        <p:txBody>
          <a:bodyPr/>
          <a:lstStyle/>
          <a:p>
            <a:r>
              <a:rPr lang="en-US" sz="2000" dirty="0"/>
              <a:t>If you develop a fever, cold, rash, abrasions, cuts or other physical conditions that might concern you please contact your surgeon. </a:t>
            </a:r>
          </a:p>
          <a:p>
            <a:endParaRPr lang="en-US" sz="2000" dirty="0"/>
          </a:p>
          <a:p>
            <a:r>
              <a:rPr lang="en-US" sz="2000" dirty="0"/>
              <a:t>If you have had any changes in your health history or medications since your last office visit with your surgeon (example- diabetic, cardiac medications or blood thinners) please contact your surgeon. </a:t>
            </a:r>
          </a:p>
          <a:p>
            <a:endParaRPr lang="en-US" sz="2000" dirty="0"/>
          </a:p>
          <a:p>
            <a:r>
              <a:rPr lang="en-US" sz="2000" dirty="0"/>
              <a:t>Please notify our office if you’ve had any changes in your insurance coverage </a:t>
            </a:r>
          </a:p>
          <a:p>
            <a:pPr marL="109728" indent="0">
              <a:buNone/>
            </a:pPr>
            <a:endParaRPr lang="en-US" dirty="0"/>
          </a:p>
          <a:p>
            <a:pPr marL="109728" indent="0">
              <a:buNone/>
            </a:pPr>
            <a:endParaRPr lang="en-US" dirty="0"/>
          </a:p>
        </p:txBody>
      </p:sp>
      <p:sp>
        <p:nvSpPr>
          <p:cNvPr id="3" name="Title 2">
            <a:extLst>
              <a:ext uri="{FF2B5EF4-FFF2-40B4-BE49-F238E27FC236}">
                <a16:creationId xmlns:a16="http://schemas.microsoft.com/office/drawing/2014/main" id="{EB6FA0D6-0C5B-63EF-ED5C-D0BCC9052209}"/>
              </a:ext>
            </a:extLst>
          </p:cNvPr>
          <p:cNvSpPr>
            <a:spLocks noGrp="1"/>
          </p:cNvSpPr>
          <p:nvPr>
            <p:ph type="title"/>
          </p:nvPr>
        </p:nvSpPr>
        <p:spPr>
          <a:xfrm>
            <a:off x="647330" y="147375"/>
            <a:ext cx="8382000" cy="888439"/>
          </a:xfrm>
        </p:spPr>
        <p:txBody>
          <a:bodyPr>
            <a:normAutofit fontScale="90000"/>
          </a:bodyPr>
          <a:lstStyle/>
          <a:p>
            <a:r>
              <a:rPr lang="en-US" dirty="0">
                <a:solidFill>
                  <a:schemeClr val="accent4">
                    <a:lumMod val="75000"/>
                  </a:schemeClr>
                </a:solidFill>
              </a:rPr>
              <a:t>Preparing for Surgery (continued)</a:t>
            </a:r>
            <a:endParaRPr lang="en-US" dirty="0"/>
          </a:p>
        </p:txBody>
      </p:sp>
      <p:pic>
        <p:nvPicPr>
          <p:cNvPr id="10" name="Picture 9" descr="Shape&#10;&#10;Description automatically generated with medium confidence">
            <a:extLst>
              <a:ext uri="{FF2B5EF4-FFF2-40B4-BE49-F238E27FC236}">
                <a16:creationId xmlns:a16="http://schemas.microsoft.com/office/drawing/2014/main" id="{BFCCF76D-E411-A0A1-4D87-CA4E606269C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91482" y="5562600"/>
            <a:ext cx="1125441" cy="1148025"/>
          </a:xfrm>
          <a:prstGeom prst="rect">
            <a:avLst/>
          </a:prstGeom>
        </p:spPr>
      </p:pic>
    </p:spTree>
    <p:extLst>
      <p:ext uri="{BB962C8B-B14F-4D97-AF65-F5344CB8AC3E}">
        <p14:creationId xmlns:p14="http://schemas.microsoft.com/office/powerpoint/2010/main" val="30052610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4373563"/>
          </a:xfrm>
        </p:spPr>
        <p:txBody>
          <a:bodyPr>
            <a:normAutofit fontScale="77500" lnSpcReduction="20000"/>
          </a:bodyPr>
          <a:lstStyle/>
          <a:p>
            <a:pPr marL="109728" indent="0">
              <a:buNone/>
            </a:pPr>
            <a:r>
              <a:rPr lang="en-US" sz="3100" u="sng" dirty="0"/>
              <a:t>When to Stop Medications That May Increase Bleeding</a:t>
            </a:r>
          </a:p>
          <a:p>
            <a:pPr marL="109728" indent="0">
              <a:buNone/>
            </a:pPr>
            <a:r>
              <a:rPr lang="en-US" dirty="0"/>
              <a:t>     	</a:t>
            </a:r>
            <a:endParaRPr lang="en-US" sz="2200" dirty="0"/>
          </a:p>
          <a:p>
            <a:pPr>
              <a:buFont typeface="Arial" panose="020B0604020202020204" pitchFamily="34" charset="0"/>
              <a:buChar char="•"/>
            </a:pPr>
            <a:r>
              <a:rPr lang="en-US" sz="2200" b="1" dirty="0"/>
              <a:t>Anti-Inflammatory Medications-hold 5 days prior </a:t>
            </a:r>
          </a:p>
          <a:p>
            <a:pPr lvl="1">
              <a:buFont typeface="Arial" panose="020B0604020202020204" pitchFamily="34" charset="0"/>
              <a:buChar char="•"/>
            </a:pPr>
            <a:r>
              <a:rPr lang="en-US" sz="1800" dirty="0"/>
              <a:t>Advil/Ibuprofen, Aleve/Naproxen, Celebrex, Meloxicam, Diclofenac</a:t>
            </a:r>
          </a:p>
          <a:p>
            <a:pPr marL="109728" indent="0">
              <a:buNone/>
            </a:pPr>
            <a:endParaRPr lang="en-US" sz="2200" dirty="0"/>
          </a:p>
          <a:p>
            <a:pPr>
              <a:buFont typeface="Arial" panose="020B0604020202020204" pitchFamily="34" charset="0"/>
              <a:buChar char="•"/>
            </a:pPr>
            <a:r>
              <a:rPr lang="en-US" sz="2200" b="1" dirty="0"/>
              <a:t>Vitamins and Supplements-hold 7 days prior </a:t>
            </a:r>
          </a:p>
          <a:p>
            <a:pPr lvl="1">
              <a:buFont typeface="Arial" panose="020B0604020202020204" pitchFamily="34" charset="0"/>
              <a:buChar char="•"/>
            </a:pPr>
            <a:r>
              <a:rPr lang="en-US" sz="1800" dirty="0"/>
              <a:t>Examples: Vitamin E, Omega 3 Fish Oil, Garlic, Gingko, Saw Palmetto, Glucosamine and Chondroitin.  Ok to continue iron and omeprazole.</a:t>
            </a:r>
          </a:p>
          <a:p>
            <a:pPr lvl="1">
              <a:buFont typeface="Arial" panose="020B0604020202020204" pitchFamily="34" charset="0"/>
              <a:buChar char="•"/>
            </a:pPr>
            <a:endParaRPr lang="en-US" u="sng" dirty="0"/>
          </a:p>
          <a:p>
            <a:pPr>
              <a:buFont typeface="Arial" panose="020B0604020202020204" pitchFamily="34" charset="0"/>
              <a:buChar char="•"/>
            </a:pPr>
            <a:r>
              <a:rPr lang="en-US" sz="2200" b="1" dirty="0"/>
              <a:t>Prescription Blood Thinners / Aspirin</a:t>
            </a:r>
          </a:p>
          <a:p>
            <a:pPr lvl="1">
              <a:buFont typeface="Arial" panose="020B0604020202020204" pitchFamily="34" charset="0"/>
              <a:buChar char="•"/>
            </a:pPr>
            <a:r>
              <a:rPr lang="en-US" sz="1800" b="1" dirty="0"/>
              <a:t>T</a:t>
            </a:r>
            <a:r>
              <a:rPr lang="en-US" sz="1800" dirty="0"/>
              <a:t>ake as directed by your prescribing doctor or surgeon</a:t>
            </a:r>
            <a:endParaRPr lang="en-US" sz="1800" u="sng" dirty="0"/>
          </a:p>
          <a:p>
            <a:pPr marL="109728" indent="0">
              <a:buNone/>
            </a:pPr>
            <a:endParaRPr lang="en-US" dirty="0"/>
          </a:p>
          <a:p>
            <a:pPr marL="109728" indent="0">
              <a:buNone/>
            </a:pPr>
            <a:r>
              <a:rPr lang="en-US" b="1" dirty="0"/>
              <a:t>Acetaminophen (Tylenol) is okay to take up until surgery.</a:t>
            </a:r>
          </a:p>
          <a:p>
            <a:pPr marL="109728" indent="0">
              <a:buNone/>
            </a:pPr>
            <a:endParaRPr lang="en-US" b="1" dirty="0"/>
          </a:p>
          <a:p>
            <a:pPr marL="0" marR="0" indent="0">
              <a:spcBef>
                <a:spcPts val="0"/>
              </a:spcBef>
              <a:spcAft>
                <a:spcPts val="0"/>
              </a:spcAft>
              <a:buNone/>
            </a:pPr>
            <a:r>
              <a:rPr lang="en-US" sz="2100" b="1" dirty="0"/>
              <a:t>**Also, </a:t>
            </a:r>
            <a:r>
              <a:rPr lang="en-US" sz="2400" dirty="0">
                <a:effectLst/>
                <a:latin typeface="Calibri" panose="020F0502020204030204" pitchFamily="34" charset="0"/>
                <a:ea typeface="Calibri" panose="020F0502020204030204" pitchFamily="34" charset="0"/>
              </a:rPr>
              <a:t>If you are taking injectable medications for diabetes or weight loss such as Ozempic, </a:t>
            </a:r>
            <a:r>
              <a:rPr lang="en-US" sz="2400" dirty="0" err="1">
                <a:effectLst/>
                <a:latin typeface="Calibri" panose="020F0502020204030204" pitchFamily="34" charset="0"/>
                <a:ea typeface="Calibri" panose="020F0502020204030204" pitchFamily="34" charset="0"/>
              </a:rPr>
              <a:t>Wegovy</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Mounjaro</a:t>
            </a:r>
            <a:r>
              <a:rPr lang="en-US" sz="2400" dirty="0">
                <a:effectLst/>
                <a:latin typeface="Calibri" panose="020F0502020204030204" pitchFamily="34" charset="0"/>
                <a:ea typeface="Calibri" panose="020F0502020204030204" pitchFamily="34" charset="0"/>
              </a:rPr>
              <a:t> or Trulicity, hold 7 days prior. </a:t>
            </a:r>
          </a:p>
          <a:p>
            <a:pPr marL="109728" indent="0">
              <a:buNone/>
            </a:pPr>
            <a:endParaRPr lang="en-US" dirty="0"/>
          </a:p>
        </p:txBody>
      </p:sp>
      <p:sp>
        <p:nvSpPr>
          <p:cNvPr id="3" name="Title 2"/>
          <p:cNvSpPr>
            <a:spLocks noGrp="1"/>
          </p:cNvSpPr>
          <p:nvPr>
            <p:ph type="title"/>
          </p:nvPr>
        </p:nvSpPr>
        <p:spPr>
          <a:xfrm>
            <a:off x="457200" y="-76200"/>
            <a:ext cx="8229600" cy="1143000"/>
          </a:xfrm>
        </p:spPr>
        <p:txBody>
          <a:bodyPr>
            <a:normAutofit/>
          </a:bodyPr>
          <a:lstStyle/>
          <a:p>
            <a:pPr algn="ctr"/>
            <a:r>
              <a:rPr lang="en-US" dirty="0">
                <a:solidFill>
                  <a:schemeClr val="accent4">
                    <a:lumMod val="75000"/>
                  </a:schemeClr>
                </a:solidFill>
              </a:rPr>
              <a:t>Medication Instructions </a:t>
            </a:r>
          </a:p>
        </p:txBody>
      </p:sp>
      <p:pic>
        <p:nvPicPr>
          <p:cNvPr id="5" name="Picture 4" descr="Logo&#10;&#10;Description automatically generated">
            <a:extLst>
              <a:ext uri="{FF2B5EF4-FFF2-40B4-BE49-F238E27FC236}">
                <a16:creationId xmlns:a16="http://schemas.microsoft.com/office/drawing/2014/main" id="{132603A7-EAA2-7E93-F4E6-E07731E876E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5500699"/>
            <a:ext cx="957749" cy="1066800"/>
          </a:xfrm>
          <a:prstGeom prst="rect">
            <a:avLst/>
          </a:prstGeom>
        </p:spPr>
      </p:pic>
      <p:pic>
        <p:nvPicPr>
          <p:cNvPr id="8" name="Picture 7" descr="A red sign with white letters&#10;&#10;Description automatically generated with medium confidence">
            <a:extLst>
              <a:ext uri="{FF2B5EF4-FFF2-40B4-BE49-F238E27FC236}">
                <a16:creationId xmlns:a16="http://schemas.microsoft.com/office/drawing/2014/main" id="{A65EE15B-6311-4596-973C-7E545A38DDB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51324" y="5234782"/>
            <a:ext cx="1371600" cy="1371600"/>
          </a:xfrm>
          <a:prstGeom prst="rect">
            <a:avLst/>
          </a:prstGeom>
        </p:spPr>
      </p:pic>
    </p:spTree>
    <p:extLst>
      <p:ext uri="{BB962C8B-B14F-4D97-AF65-F5344CB8AC3E}">
        <p14:creationId xmlns:p14="http://schemas.microsoft.com/office/powerpoint/2010/main" val="2774846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3C2BA4-FAF6-5964-AEEF-8BEDB239626D}"/>
              </a:ext>
            </a:extLst>
          </p:cNvPr>
          <p:cNvSpPr>
            <a:spLocks noGrp="1"/>
          </p:cNvSpPr>
          <p:nvPr>
            <p:ph idx="1"/>
          </p:nvPr>
        </p:nvSpPr>
        <p:spPr/>
        <p:txBody>
          <a:bodyPr>
            <a:normAutofit/>
          </a:bodyPr>
          <a:lstStyle/>
          <a:p>
            <a:r>
              <a:rPr lang="en-US" sz="1800" dirty="0"/>
              <a:t>The Aspirus Wausau Hospital PARC (Pre-surgery) Department will contact you about 3 business days before surgery with any further instructions.</a:t>
            </a:r>
          </a:p>
          <a:p>
            <a:endParaRPr lang="en-US" sz="1800" dirty="0"/>
          </a:p>
          <a:p>
            <a:r>
              <a:rPr lang="en-US" sz="1800" dirty="0"/>
              <a:t>PARC will also phone one business day before surgery with your arrival time, usually 1:00 PM or later.</a:t>
            </a:r>
          </a:p>
          <a:p>
            <a:endParaRPr lang="en-US" sz="1800" dirty="0"/>
          </a:p>
          <a:p>
            <a:r>
              <a:rPr lang="en-US" sz="1800" dirty="0"/>
              <a:t>If the hospital staff has not already contacted you, phone the pre-surgery department at 715-847-2799 between 1:30 PM and 5:00 PM the business day prior to surgery to find out your arrival time.</a:t>
            </a:r>
          </a:p>
          <a:p>
            <a:pPr marL="109728" indent="0">
              <a:buNone/>
            </a:pPr>
            <a:endParaRPr lang="en-US" sz="1800" dirty="0"/>
          </a:p>
          <a:p>
            <a:r>
              <a:rPr lang="en-US" sz="1800" dirty="0"/>
              <a:t>B-Entrance at AWH on the day of surgery.</a:t>
            </a:r>
          </a:p>
        </p:txBody>
      </p:sp>
      <p:sp>
        <p:nvSpPr>
          <p:cNvPr id="3" name="Title 2">
            <a:extLst>
              <a:ext uri="{FF2B5EF4-FFF2-40B4-BE49-F238E27FC236}">
                <a16:creationId xmlns:a16="http://schemas.microsoft.com/office/drawing/2014/main" id="{635CD133-1F1A-4F8F-83DA-91804314ED74}"/>
              </a:ext>
            </a:extLst>
          </p:cNvPr>
          <p:cNvSpPr>
            <a:spLocks noGrp="1"/>
          </p:cNvSpPr>
          <p:nvPr>
            <p:ph type="title"/>
          </p:nvPr>
        </p:nvSpPr>
        <p:spPr/>
        <p:txBody>
          <a:bodyPr/>
          <a:lstStyle/>
          <a:p>
            <a:pPr algn="ctr"/>
            <a:r>
              <a:rPr lang="en-US" dirty="0">
                <a:solidFill>
                  <a:schemeClr val="accent4">
                    <a:lumMod val="75000"/>
                  </a:schemeClr>
                </a:solidFill>
              </a:rPr>
              <a:t>Preparations</a:t>
            </a:r>
          </a:p>
        </p:txBody>
      </p:sp>
      <p:pic>
        <p:nvPicPr>
          <p:cNvPr id="3074" name="Picture 2" descr="Aspirus Wausau Hospital - Breast Center | Find a Location | Aspirus Health  Care">
            <a:extLst>
              <a:ext uri="{FF2B5EF4-FFF2-40B4-BE49-F238E27FC236}">
                <a16:creationId xmlns:a16="http://schemas.microsoft.com/office/drawing/2014/main" id="{53ACC2D0-85E5-9283-1810-62743A2949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541222"/>
            <a:ext cx="3048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30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EC4984-7E1B-85C3-DCB4-EEAEE7D4FF9A}"/>
              </a:ext>
            </a:extLst>
          </p:cNvPr>
          <p:cNvPicPr>
            <a:picLocks noGrp="1" noChangeAspect="1"/>
          </p:cNvPicPr>
          <p:nvPr>
            <p:ph idx="1"/>
          </p:nvPr>
        </p:nvPicPr>
        <p:blipFill>
          <a:blip r:embed="rId2"/>
          <a:stretch>
            <a:fillRect/>
          </a:stretch>
        </p:blipFill>
        <p:spPr>
          <a:xfrm>
            <a:off x="2398669" y="1481138"/>
            <a:ext cx="4346662" cy="4525962"/>
          </a:xfrm>
        </p:spPr>
      </p:pic>
      <p:sp>
        <p:nvSpPr>
          <p:cNvPr id="3" name="Title 2">
            <a:extLst>
              <a:ext uri="{FF2B5EF4-FFF2-40B4-BE49-F238E27FC236}">
                <a16:creationId xmlns:a16="http://schemas.microsoft.com/office/drawing/2014/main" id="{1B108428-924C-76C4-2012-EBBF01B58C2C}"/>
              </a:ext>
            </a:extLst>
          </p:cNvPr>
          <p:cNvSpPr>
            <a:spLocks noGrp="1"/>
          </p:cNvSpPr>
          <p:nvPr>
            <p:ph type="title"/>
          </p:nvPr>
        </p:nvSpPr>
        <p:spPr/>
        <p:txBody>
          <a:bodyPr/>
          <a:lstStyle/>
          <a:p>
            <a:pPr algn="ctr"/>
            <a:r>
              <a:rPr lang="en-US" dirty="0">
                <a:solidFill>
                  <a:schemeClr val="accent4">
                    <a:lumMod val="75000"/>
                  </a:schemeClr>
                </a:solidFill>
              </a:rPr>
              <a:t>AWH Entrance B</a:t>
            </a:r>
          </a:p>
        </p:txBody>
      </p:sp>
    </p:spTree>
    <p:extLst>
      <p:ext uri="{BB962C8B-B14F-4D97-AF65-F5344CB8AC3E}">
        <p14:creationId xmlns:p14="http://schemas.microsoft.com/office/powerpoint/2010/main" val="1340930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a hospital&#10;&#10;Description automatically generated">
            <a:extLst>
              <a:ext uri="{FF2B5EF4-FFF2-40B4-BE49-F238E27FC236}">
                <a16:creationId xmlns:a16="http://schemas.microsoft.com/office/drawing/2014/main" id="{1927FCD4-D734-C5AA-F0A0-C18D3C0362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1395189"/>
            <a:ext cx="3597856" cy="5373421"/>
          </a:xfrm>
        </p:spPr>
      </p:pic>
      <p:sp>
        <p:nvSpPr>
          <p:cNvPr id="3" name="Title 2">
            <a:extLst>
              <a:ext uri="{FF2B5EF4-FFF2-40B4-BE49-F238E27FC236}">
                <a16:creationId xmlns:a16="http://schemas.microsoft.com/office/drawing/2014/main" id="{55963E5E-9F8F-6947-358C-87FF9727290F}"/>
              </a:ext>
            </a:extLst>
          </p:cNvPr>
          <p:cNvSpPr>
            <a:spLocks noGrp="1"/>
          </p:cNvSpPr>
          <p:nvPr>
            <p:ph type="title"/>
          </p:nvPr>
        </p:nvSpPr>
        <p:spPr/>
        <p:txBody>
          <a:bodyPr>
            <a:normAutofit fontScale="90000"/>
          </a:bodyPr>
          <a:lstStyle/>
          <a:p>
            <a:pPr algn="ctr"/>
            <a:r>
              <a:rPr lang="en-US" dirty="0">
                <a:solidFill>
                  <a:schemeClr val="accent4">
                    <a:lumMod val="75000"/>
                  </a:schemeClr>
                </a:solidFill>
              </a:rPr>
              <a:t>For Patients Scheduled at Marshfield Medical Center Weston</a:t>
            </a:r>
          </a:p>
        </p:txBody>
      </p:sp>
      <p:sp>
        <p:nvSpPr>
          <p:cNvPr id="9" name="TextBox 8">
            <a:extLst>
              <a:ext uri="{FF2B5EF4-FFF2-40B4-BE49-F238E27FC236}">
                <a16:creationId xmlns:a16="http://schemas.microsoft.com/office/drawing/2014/main" id="{7E806C4E-076B-5228-8FD6-68D34710BCB4}"/>
              </a:ext>
            </a:extLst>
          </p:cNvPr>
          <p:cNvSpPr txBox="1"/>
          <p:nvPr/>
        </p:nvSpPr>
        <p:spPr>
          <a:xfrm>
            <a:off x="457200" y="1720840"/>
            <a:ext cx="3962400" cy="3970318"/>
          </a:xfrm>
          <a:prstGeom prst="rect">
            <a:avLst/>
          </a:prstGeom>
          <a:noFill/>
        </p:spPr>
        <p:txBody>
          <a:bodyPr wrap="square" rtlCol="0">
            <a:spAutoFit/>
          </a:bodyPr>
          <a:lstStyle/>
          <a:p>
            <a:pPr>
              <a:buClr>
                <a:schemeClr val="accent1"/>
              </a:buClr>
            </a:pPr>
            <a:endParaRPr lang="en-US" dirty="0"/>
          </a:p>
          <a:p>
            <a:pPr marL="285750" indent="-285750">
              <a:buClr>
                <a:schemeClr val="accent1"/>
              </a:buClr>
              <a:buFont typeface="Wingdings" panose="05000000000000000000" pitchFamily="2" charset="2"/>
              <a:buChar char="Ø"/>
            </a:pPr>
            <a:r>
              <a:rPr lang="en-US" dirty="0"/>
              <a:t>Present to Entrance #4 (Main Hospital Entrance) on the day of surgery</a:t>
            </a:r>
          </a:p>
          <a:p>
            <a:pPr>
              <a:buClr>
                <a:schemeClr val="accent1"/>
              </a:buClr>
            </a:pPr>
            <a:endParaRPr lang="en-US" dirty="0"/>
          </a:p>
          <a:p>
            <a:pPr marL="285750" indent="-285750">
              <a:buClr>
                <a:schemeClr val="accent1"/>
              </a:buClr>
              <a:buFont typeface="Wingdings" panose="05000000000000000000" pitchFamily="2" charset="2"/>
              <a:buChar char="Ø"/>
            </a:pPr>
            <a:r>
              <a:rPr lang="en-US" dirty="0"/>
              <a:t>You will be contacted 2 business days prior to surgery with your check-in time, but if you have not received a call by 3:00 PM two days before surgery, then phone: 715-847-3391 between 8:00 AM and 4:30 PM </a:t>
            </a:r>
          </a:p>
          <a:p>
            <a:pPr>
              <a:buClr>
                <a:schemeClr val="accent1"/>
              </a:buClr>
            </a:pPr>
            <a:endParaRPr lang="en-US" dirty="0"/>
          </a:p>
        </p:txBody>
      </p:sp>
    </p:spTree>
    <p:extLst>
      <p:ext uri="{BB962C8B-B14F-4D97-AF65-F5344CB8AC3E}">
        <p14:creationId xmlns:p14="http://schemas.microsoft.com/office/powerpoint/2010/main" val="916409513"/>
      </p:ext>
    </p:extLst>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B27414-798A-D9C3-1D51-17C73E0CCF86}"/>
              </a:ext>
            </a:extLst>
          </p:cNvPr>
          <p:cNvSpPr>
            <a:spLocks noGrp="1"/>
          </p:cNvSpPr>
          <p:nvPr>
            <p:ph idx="1"/>
          </p:nvPr>
        </p:nvSpPr>
        <p:spPr>
          <a:xfrm>
            <a:off x="457200" y="885825"/>
            <a:ext cx="8229600" cy="4525963"/>
          </a:xfrm>
        </p:spPr>
        <p:txBody>
          <a:bodyPr/>
          <a:lstStyle/>
          <a:p>
            <a:r>
              <a:rPr lang="en-US" dirty="0"/>
              <a:t>Walker</a:t>
            </a:r>
          </a:p>
          <a:p>
            <a:r>
              <a:rPr lang="en-US" dirty="0"/>
              <a:t>Overnight items (toothbrush/toothpaste)</a:t>
            </a:r>
          </a:p>
          <a:p>
            <a:r>
              <a:rPr lang="en-US" dirty="0"/>
              <a:t>Inhalers or eyedrops (no other home medications will be allowed) </a:t>
            </a:r>
          </a:p>
          <a:p>
            <a:r>
              <a:rPr lang="en-US" dirty="0"/>
              <a:t>Loose comfortable clothing to wear after surgery and for sleeping. </a:t>
            </a:r>
          </a:p>
          <a:p>
            <a:r>
              <a:rPr lang="en-US" dirty="0"/>
              <a:t>Well-fitting, comfortable shoes </a:t>
            </a:r>
          </a:p>
          <a:p>
            <a:r>
              <a:rPr lang="en-US" dirty="0"/>
              <a:t>You </a:t>
            </a:r>
            <a:r>
              <a:rPr lang="en-US" b="1" dirty="0"/>
              <a:t>may </a:t>
            </a:r>
            <a:r>
              <a:rPr lang="en-US" dirty="0"/>
              <a:t>bring your own C-PAP, but not required</a:t>
            </a:r>
          </a:p>
          <a:p>
            <a:r>
              <a:rPr lang="en-US" b="1" u="sng" dirty="0"/>
              <a:t>DO NOT </a:t>
            </a:r>
            <a:r>
              <a:rPr lang="en-US" dirty="0"/>
              <a:t>bring cold therapy units</a:t>
            </a:r>
          </a:p>
          <a:p>
            <a:endParaRPr lang="en-US" dirty="0"/>
          </a:p>
          <a:p>
            <a:endParaRPr lang="en-US" dirty="0"/>
          </a:p>
        </p:txBody>
      </p:sp>
      <p:sp>
        <p:nvSpPr>
          <p:cNvPr id="3" name="Title 2">
            <a:extLst>
              <a:ext uri="{FF2B5EF4-FFF2-40B4-BE49-F238E27FC236}">
                <a16:creationId xmlns:a16="http://schemas.microsoft.com/office/drawing/2014/main" id="{453ECF8A-09F2-8B11-0C5A-0F9043FE0AF5}"/>
              </a:ext>
            </a:extLst>
          </p:cNvPr>
          <p:cNvSpPr>
            <a:spLocks noGrp="1"/>
          </p:cNvSpPr>
          <p:nvPr>
            <p:ph type="title"/>
          </p:nvPr>
        </p:nvSpPr>
        <p:spPr>
          <a:xfrm>
            <a:off x="685800" y="28575"/>
            <a:ext cx="8229600" cy="885825"/>
          </a:xfrm>
        </p:spPr>
        <p:txBody>
          <a:bodyPr/>
          <a:lstStyle/>
          <a:p>
            <a:r>
              <a:rPr lang="en-US" dirty="0"/>
              <a:t>		</a:t>
            </a:r>
            <a:r>
              <a:rPr lang="en-US" dirty="0">
                <a:solidFill>
                  <a:schemeClr val="accent4">
                    <a:lumMod val="75000"/>
                  </a:schemeClr>
                </a:solidFill>
              </a:rPr>
              <a:t>What to Bring </a:t>
            </a:r>
          </a:p>
        </p:txBody>
      </p:sp>
      <p:pic>
        <p:nvPicPr>
          <p:cNvPr id="8" name="Picture 7" descr="A picture containing blue, accessory, bag">
            <a:extLst>
              <a:ext uri="{FF2B5EF4-FFF2-40B4-BE49-F238E27FC236}">
                <a16:creationId xmlns:a16="http://schemas.microsoft.com/office/drawing/2014/main" id="{14A24E70-171A-2167-7046-977AA740302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2816" y="5294142"/>
            <a:ext cx="1356065" cy="1356065"/>
          </a:xfrm>
          <a:prstGeom prst="rect">
            <a:avLst/>
          </a:prstGeom>
        </p:spPr>
      </p:pic>
    </p:spTree>
    <p:extLst>
      <p:ext uri="{BB962C8B-B14F-4D97-AF65-F5344CB8AC3E}">
        <p14:creationId xmlns:p14="http://schemas.microsoft.com/office/powerpoint/2010/main" val="4268938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56C18-2219-743D-398E-4DE06F8939A2}"/>
              </a:ext>
            </a:extLst>
          </p:cNvPr>
          <p:cNvSpPr>
            <a:spLocks noGrp="1"/>
          </p:cNvSpPr>
          <p:nvPr>
            <p:ph idx="1"/>
          </p:nvPr>
        </p:nvSpPr>
        <p:spPr/>
        <p:txBody>
          <a:bodyPr/>
          <a:lstStyle/>
          <a:p>
            <a:r>
              <a:rPr lang="en-US" dirty="0"/>
              <a:t>Leave your personal items, walkers, pillows and overnight bag in vehicle during your surgery.</a:t>
            </a:r>
          </a:p>
          <a:p>
            <a:r>
              <a:rPr lang="en-US" dirty="0"/>
              <a:t>Your coach will be given instructions as to where to park and when to bring your items to your room. </a:t>
            </a:r>
          </a:p>
          <a:p>
            <a:r>
              <a:rPr lang="en-US" dirty="0"/>
              <a:t>Label any personal items</a:t>
            </a:r>
          </a:p>
          <a:p>
            <a:endParaRPr lang="en-US" dirty="0"/>
          </a:p>
        </p:txBody>
      </p:sp>
      <p:sp>
        <p:nvSpPr>
          <p:cNvPr id="3" name="Title 2">
            <a:extLst>
              <a:ext uri="{FF2B5EF4-FFF2-40B4-BE49-F238E27FC236}">
                <a16:creationId xmlns:a16="http://schemas.microsoft.com/office/drawing/2014/main" id="{3587725A-E955-2C34-8815-EF5B99A7407B}"/>
              </a:ext>
            </a:extLst>
          </p:cNvPr>
          <p:cNvSpPr>
            <a:spLocks noGrp="1"/>
          </p:cNvSpPr>
          <p:nvPr>
            <p:ph type="title"/>
          </p:nvPr>
        </p:nvSpPr>
        <p:spPr/>
        <p:txBody>
          <a:bodyPr/>
          <a:lstStyle/>
          <a:p>
            <a:r>
              <a:rPr lang="en-US" dirty="0"/>
              <a:t>	</a:t>
            </a:r>
            <a:r>
              <a:rPr lang="en-US" dirty="0">
                <a:solidFill>
                  <a:schemeClr val="accent4">
                    <a:lumMod val="75000"/>
                  </a:schemeClr>
                </a:solidFill>
              </a:rPr>
              <a:t>What to Bring (continued)</a:t>
            </a:r>
            <a:endParaRPr lang="en-US" dirty="0"/>
          </a:p>
        </p:txBody>
      </p:sp>
      <p:pic>
        <p:nvPicPr>
          <p:cNvPr id="4" name="Picture 3" descr="A picture containing blue, accessory, bag">
            <a:extLst>
              <a:ext uri="{FF2B5EF4-FFF2-40B4-BE49-F238E27FC236}">
                <a16:creationId xmlns:a16="http://schemas.microsoft.com/office/drawing/2014/main" id="{9F3BF9E9-F2FD-4DB3-C12E-196A61484B1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04409" y="4800600"/>
            <a:ext cx="1635104" cy="1635104"/>
          </a:xfrm>
          <a:prstGeom prst="rect">
            <a:avLst/>
          </a:prstGeom>
        </p:spPr>
      </p:pic>
      <p:pic>
        <p:nvPicPr>
          <p:cNvPr id="1026" name="Picture 2">
            <a:extLst>
              <a:ext uri="{FF2B5EF4-FFF2-40B4-BE49-F238E27FC236}">
                <a16:creationId xmlns:a16="http://schemas.microsoft.com/office/drawing/2014/main" id="{101AA216-5FDC-D86E-E584-448DF4E33A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9057" y="4559119"/>
            <a:ext cx="2118065" cy="211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12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052132"/>
            <a:ext cx="8229600" cy="4525963"/>
          </a:xfrm>
        </p:spPr>
        <p:txBody>
          <a:bodyPr>
            <a:normAutofit/>
          </a:bodyPr>
          <a:lstStyle/>
          <a:p>
            <a:pPr marL="109728" indent="0" algn="ctr">
              <a:buNone/>
            </a:pPr>
            <a:r>
              <a:rPr lang="en-US" dirty="0"/>
              <a:t>Why am I using this product?</a:t>
            </a:r>
          </a:p>
          <a:p>
            <a:pPr marL="109728" indent="0">
              <a:buNone/>
            </a:pPr>
            <a:endParaRPr lang="en-US" sz="1050" dirty="0"/>
          </a:p>
          <a:p>
            <a:pPr>
              <a:buFont typeface="Wingdings" panose="05000000000000000000" pitchFamily="2" charset="2"/>
              <a:buChar char="v"/>
            </a:pPr>
            <a:r>
              <a:rPr lang="en-US" dirty="0"/>
              <a:t>Mupirocin nasal ointment is used to treat bacteria which can live in your nose and may spread to other people. It is used in particular to treat bacteria called methicillin-resistant </a:t>
            </a:r>
            <a:r>
              <a:rPr lang="en-US" i="1" dirty="0"/>
              <a:t>Staphylococcus aureus</a:t>
            </a:r>
            <a:r>
              <a:rPr lang="en-US" dirty="0"/>
              <a:t> (MRSA), which can cause skin infections. Although you may have MRSA in your nose and be otherwise well, it can easily spread to your new joint. </a:t>
            </a:r>
          </a:p>
        </p:txBody>
      </p:sp>
      <p:sp>
        <p:nvSpPr>
          <p:cNvPr id="3" name="Title 2"/>
          <p:cNvSpPr>
            <a:spLocks noGrp="1"/>
          </p:cNvSpPr>
          <p:nvPr>
            <p:ph type="title"/>
          </p:nvPr>
        </p:nvSpPr>
        <p:spPr>
          <a:xfrm>
            <a:off x="533400" y="55563"/>
            <a:ext cx="8229600" cy="1143000"/>
          </a:xfrm>
        </p:spPr>
        <p:txBody>
          <a:bodyPr/>
          <a:lstStyle/>
          <a:p>
            <a:pPr algn="ctr"/>
            <a:r>
              <a:rPr lang="en-US" dirty="0">
                <a:solidFill>
                  <a:schemeClr val="accent4">
                    <a:lumMod val="75000"/>
                  </a:schemeClr>
                </a:solidFill>
              </a:rPr>
              <a:t>Mupirocin Nasal Ointment</a:t>
            </a:r>
          </a:p>
        </p:txBody>
      </p:sp>
      <p:pic>
        <p:nvPicPr>
          <p:cNvPr id="10" name="Picture 9" descr="A picture containing night sky&#10;&#10;Description automatically generated">
            <a:extLst>
              <a:ext uri="{FF2B5EF4-FFF2-40B4-BE49-F238E27FC236}">
                <a16:creationId xmlns:a16="http://schemas.microsoft.com/office/drawing/2014/main" id="{79340C7B-6F1C-57BE-83D9-8F29D6ED8B3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62400" y="5168632"/>
            <a:ext cx="1396507" cy="1396507"/>
          </a:xfrm>
          <a:prstGeom prst="rect">
            <a:avLst/>
          </a:prstGeom>
        </p:spPr>
      </p:pic>
    </p:spTree>
    <p:extLst>
      <p:ext uri="{BB962C8B-B14F-4D97-AF65-F5344CB8AC3E}">
        <p14:creationId xmlns:p14="http://schemas.microsoft.com/office/powerpoint/2010/main" val="3990677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Wash your hands before and after you use the ointment. Use a cotton swab to apply a small amount (pea size) to the inside of each nostril. Press the sides of your nose together for a short while to allow the ointment to spread around the inside of your nostrils. Refrain from blowing or wiping your nose following the application.</a:t>
            </a:r>
          </a:p>
          <a:p>
            <a:endParaRPr lang="en-US" sz="2000" dirty="0"/>
          </a:p>
          <a:p>
            <a:r>
              <a:rPr lang="en-US" sz="2000" dirty="0"/>
              <a:t>Please use twice daily starting five days before your surgery and the morning of your surgery. </a:t>
            </a:r>
          </a:p>
        </p:txBody>
      </p:sp>
      <p:sp>
        <p:nvSpPr>
          <p:cNvPr id="3" name="Title 2"/>
          <p:cNvSpPr>
            <a:spLocks noGrp="1"/>
          </p:cNvSpPr>
          <p:nvPr>
            <p:ph type="title"/>
          </p:nvPr>
        </p:nvSpPr>
        <p:spPr/>
        <p:txBody>
          <a:bodyPr/>
          <a:lstStyle/>
          <a:p>
            <a:r>
              <a:rPr lang="en-US" dirty="0">
                <a:solidFill>
                  <a:schemeClr val="accent4">
                    <a:lumMod val="75000"/>
                  </a:schemeClr>
                </a:solidFill>
              </a:rPr>
              <a:t>Applying Mupirocin Ointment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926" y="4535181"/>
            <a:ext cx="2260148" cy="153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294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4724399"/>
          </a:xfrm>
        </p:spPr>
        <p:txBody>
          <a:bodyPr>
            <a:normAutofit fontScale="92500" lnSpcReduction="20000"/>
          </a:bodyPr>
          <a:lstStyle/>
          <a:p>
            <a:pPr marL="0" marR="0" indent="0">
              <a:lnSpc>
                <a:spcPct val="115000"/>
              </a:lnSpc>
              <a:spcBef>
                <a:spcPts val="0"/>
              </a:spcBef>
              <a:spcAft>
                <a:spcPts val="0"/>
              </a:spcAft>
              <a:buNone/>
            </a:pPr>
            <a:endParaRPr lang="en-US" sz="1800" dirty="0">
              <a:effectLst/>
              <a:latin typeface="+mj-lt"/>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mj-lt"/>
                <a:ea typeface="Calibri" panose="020F0502020204030204" pitchFamily="34" charset="0"/>
                <a:cs typeface="Times New Roman" panose="02020603050405020304" pitchFamily="18" charset="0"/>
              </a:rPr>
              <a:t>You are scheduled to have surgery that involves cutting through the skin. Because germs live on everyone’s skin, there is a greater chance for getting an infection. To lessen your chance of getting an infection, you need to take special care of your skin before the surgery. </a:t>
            </a:r>
          </a:p>
          <a:p>
            <a:pPr marL="0" marR="0" indent="0">
              <a:lnSpc>
                <a:spcPct val="115000"/>
              </a:lnSpc>
              <a:spcBef>
                <a:spcPts val="0"/>
              </a:spcBef>
              <a:spcAft>
                <a:spcPts val="0"/>
              </a:spcAft>
              <a:buNone/>
            </a:pPr>
            <a:r>
              <a:rPr lang="en-US" sz="1800" dirty="0">
                <a:effectLst/>
                <a:latin typeface="+mj-lt"/>
                <a:ea typeface="Calibri" panose="020F0502020204030204" pitchFamily="34" charset="0"/>
                <a:cs typeface="Times New Roman" panose="02020603050405020304" pitchFamily="18" charset="0"/>
              </a:rPr>
              <a:t> </a:t>
            </a:r>
          </a:p>
          <a:p>
            <a:pPr marL="0">
              <a:lnSpc>
                <a:spcPct val="115000"/>
              </a:lnSpc>
              <a:spcBef>
                <a:spcPts val="0"/>
              </a:spcBef>
            </a:pPr>
            <a:r>
              <a:rPr lang="en-US" sz="1700" dirty="0">
                <a:effectLst/>
                <a:latin typeface="+mj-lt"/>
                <a:ea typeface="Calibri" panose="020F0502020204030204" pitchFamily="34" charset="0"/>
                <a:cs typeface="Times New Roman" panose="02020603050405020304" pitchFamily="18" charset="0"/>
              </a:rPr>
              <a:t>You will be given or need to pick up a 4 or 8oz. bottle of special soap: 4% CHG (Chlorhexidine Gluconate)</a:t>
            </a:r>
          </a:p>
          <a:p>
            <a:pPr marL="0">
              <a:lnSpc>
                <a:spcPct val="115000"/>
              </a:lnSpc>
              <a:spcBef>
                <a:spcPts val="0"/>
              </a:spcBef>
            </a:pPr>
            <a:endParaRPr lang="en-US" sz="1700" dirty="0">
              <a:effectLst/>
              <a:latin typeface="+mj-lt"/>
              <a:ea typeface="Calibri" panose="020F0502020204030204" pitchFamily="34" charset="0"/>
              <a:cs typeface="Times New Roman" panose="02020603050405020304" pitchFamily="18" charset="0"/>
            </a:endParaRPr>
          </a:p>
          <a:p>
            <a:pPr marL="0">
              <a:lnSpc>
                <a:spcPct val="115000"/>
              </a:lnSpc>
              <a:spcBef>
                <a:spcPts val="0"/>
              </a:spcBef>
            </a:pPr>
            <a:r>
              <a:rPr lang="en-US" sz="1700" dirty="0">
                <a:effectLst/>
                <a:latin typeface="+mj-lt"/>
                <a:ea typeface="Calibri" panose="020F0502020204030204" pitchFamily="34" charset="0"/>
                <a:cs typeface="Times New Roman" panose="02020603050405020304" pitchFamily="18" charset="0"/>
              </a:rPr>
              <a:t>You will need to shower with the CHG soap three times before your surgery.  For example: If your surgery is scheduled for Tuesday then you would shower with the CHG soap on Sunday, Monday and Tuesday morning.</a:t>
            </a:r>
          </a:p>
          <a:p>
            <a:pPr marL="493776" lvl="2">
              <a:lnSpc>
                <a:spcPct val="115000"/>
              </a:lnSpc>
              <a:spcBef>
                <a:spcPts val="0"/>
              </a:spcBef>
            </a:pPr>
            <a:endParaRPr lang="en-US" sz="1700" dirty="0">
              <a:effectLst/>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latin typeface="+mj-lt"/>
                <a:ea typeface="Calibri" panose="020F0502020204030204" pitchFamily="34" charset="0"/>
                <a:cs typeface="Times New Roman" panose="02020603050405020304" pitchFamily="18" charset="0"/>
              </a:rPr>
              <a:t>Do not shave near the site where your doctor will be making the incision for AT LEAST 72 HOURS prior to your surgery.  Any needed “clipping” or shaving will be done prior to your surgery.</a:t>
            </a:r>
          </a:p>
          <a:p>
            <a:pPr marL="0" marR="0">
              <a:lnSpc>
                <a:spcPct val="115000"/>
              </a:lnSpc>
              <a:spcBef>
                <a:spcPts val="0"/>
              </a:spcBef>
              <a:spcAft>
                <a:spcPts val="0"/>
              </a:spcAft>
            </a:pPr>
            <a:endParaRPr lang="en-US" sz="1700" b="1" dirty="0">
              <a:effectLst/>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b="1" dirty="0">
                <a:effectLst/>
                <a:latin typeface="+mj-lt"/>
                <a:ea typeface="Calibri" panose="020F0502020204030204" pitchFamily="34" charset="0"/>
                <a:cs typeface="Times New Roman" panose="02020603050405020304" pitchFamily="18" charset="0"/>
              </a:rPr>
              <a:t>You may read in the guidebook about “Sage wipes.”  </a:t>
            </a:r>
            <a:r>
              <a:rPr lang="en-US" sz="1700" b="1" dirty="0">
                <a:latin typeface="+mj-lt"/>
                <a:ea typeface="Calibri" panose="020F0502020204030204" pitchFamily="34" charset="0"/>
                <a:cs typeface="Times New Roman" panose="02020603050405020304" pitchFamily="18" charset="0"/>
              </a:rPr>
              <a:t>You will NOT need to purchase these.</a:t>
            </a:r>
            <a:endParaRPr lang="en-US" sz="1700" b="1" dirty="0">
              <a:effectLst/>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dirty="0">
              <a:effectLst/>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dirty="0">
              <a:effectLst/>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dirty="0">
              <a:effectLst/>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dirty="0">
              <a:effectLst/>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dirty="0">
              <a:latin typeface="+mj-lt"/>
              <a:ea typeface="Calibri" panose="020F0502020204030204" pitchFamily="34" charset="0"/>
              <a:cs typeface="Times New Roman" panose="02020603050405020304" pitchFamily="18" charset="0"/>
            </a:endParaRPr>
          </a:p>
          <a:p>
            <a:pPr marL="265176" lvl="2" indent="0">
              <a:lnSpc>
                <a:spcPct val="115000"/>
              </a:lnSpc>
              <a:spcBef>
                <a:spcPts val="0"/>
              </a:spcBef>
              <a:buNone/>
            </a:pPr>
            <a:endParaRPr lang="en-US" sz="1900" b="1" dirty="0">
              <a:effectLst/>
              <a:latin typeface="+mj-lt"/>
              <a:ea typeface="Calibri" panose="020F0502020204030204" pitchFamily="34" charset="0"/>
              <a:cs typeface="Times New Roman" panose="02020603050405020304" pitchFamily="18" charset="0"/>
            </a:endParaRPr>
          </a:p>
          <a:p>
            <a:pPr marL="265176" lvl="2" indent="0">
              <a:lnSpc>
                <a:spcPct val="115000"/>
              </a:lnSpc>
              <a:spcBef>
                <a:spcPts val="0"/>
              </a:spcBef>
              <a:buNone/>
            </a:pPr>
            <a:endParaRPr lang="en-US" sz="1900" b="1" dirty="0">
              <a:effectLst/>
              <a:latin typeface="+mj-lt"/>
              <a:ea typeface="Calibri" panose="020F0502020204030204" pitchFamily="34" charset="0"/>
              <a:cs typeface="Times New Roman" panose="02020603050405020304" pitchFamily="18" charset="0"/>
            </a:endParaRPr>
          </a:p>
          <a:p>
            <a:pPr marL="265176" lvl="2" indent="0">
              <a:lnSpc>
                <a:spcPct val="115000"/>
              </a:lnSpc>
              <a:spcBef>
                <a:spcPts val="0"/>
              </a:spcBef>
              <a:buNone/>
            </a:pPr>
            <a:endParaRPr lang="en-US" sz="1800" b="1" dirty="0">
              <a:effectLst/>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381000" y="-40473"/>
            <a:ext cx="8229600" cy="715962"/>
          </a:xfrm>
        </p:spPr>
        <p:txBody>
          <a:bodyPr>
            <a:normAutofit fontScale="90000"/>
          </a:bodyPr>
          <a:lstStyle/>
          <a:p>
            <a:pPr algn="ctr"/>
            <a:r>
              <a:rPr lang="en-US" dirty="0">
                <a:solidFill>
                  <a:schemeClr val="accent4">
                    <a:lumMod val="75000"/>
                  </a:schemeClr>
                </a:solidFill>
              </a:rPr>
              <a:t>Getting Your Skin Ready</a:t>
            </a:r>
          </a:p>
        </p:txBody>
      </p:sp>
      <p:pic>
        <p:nvPicPr>
          <p:cNvPr id="1026" name="Picture 2">
            <a:extLst>
              <a:ext uri="{FF2B5EF4-FFF2-40B4-BE49-F238E27FC236}">
                <a16:creationId xmlns:a16="http://schemas.microsoft.com/office/drawing/2014/main" id="{0FBB094E-2C96-C6AE-F261-1D348EDCBD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953000"/>
            <a:ext cx="1737519" cy="172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65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7244"/>
            <a:ext cx="8229600" cy="4525963"/>
          </a:xfrm>
        </p:spPr>
        <p:txBody>
          <a:bodyPr>
            <a:normAutofit fontScale="92500" lnSpcReduction="10000"/>
          </a:bodyPr>
          <a:lstStyle/>
          <a:p>
            <a:r>
              <a:rPr lang="en-US" sz="2400" dirty="0"/>
              <a:t>Thank you for choosing your Bone &amp; Joint Provider for your joint replacement surgery.  Your surgery will be at Aspirus Wausau Hospital or Marshfield Medical Center Weston. Our goal is to provide you with exceptional care and the best possible experience.  </a:t>
            </a:r>
          </a:p>
          <a:p>
            <a:endParaRPr lang="en-US" sz="2400" dirty="0"/>
          </a:p>
          <a:p>
            <a:r>
              <a:rPr lang="en-US" sz="2400" dirty="0"/>
              <a:t>Your commitment to preparation for surgery and post operative care is critical to your recovery and a successful outcome.  </a:t>
            </a:r>
          </a:p>
          <a:p>
            <a:endParaRPr lang="en-US" sz="2400" dirty="0"/>
          </a:p>
          <a:p>
            <a:r>
              <a:rPr lang="en-US" sz="2400" dirty="0"/>
              <a:t>The majority of you will have an overnight stay at the hospital; but, if your surgeon or surgery scheduler discussed same-day discharge, then you will likely go home that day. </a:t>
            </a:r>
          </a:p>
          <a:p>
            <a:pPr marL="109728" indent="0">
              <a:buNone/>
            </a:pPr>
            <a:endParaRPr lang="en-US" dirty="0"/>
          </a:p>
        </p:txBody>
      </p:sp>
      <p:sp>
        <p:nvSpPr>
          <p:cNvPr id="3" name="Title 2"/>
          <p:cNvSpPr>
            <a:spLocks noGrp="1"/>
          </p:cNvSpPr>
          <p:nvPr>
            <p:ph type="title"/>
          </p:nvPr>
        </p:nvSpPr>
        <p:spPr>
          <a:xfrm>
            <a:off x="457200" y="21118"/>
            <a:ext cx="8229600" cy="761999"/>
          </a:xfrm>
        </p:spPr>
        <p:txBody>
          <a:bodyPr/>
          <a:lstStyle/>
          <a:p>
            <a:pPr algn="ctr"/>
            <a:r>
              <a:rPr lang="en-US" dirty="0">
                <a:solidFill>
                  <a:schemeClr val="accent4">
                    <a:lumMod val="75000"/>
                  </a:schemeClr>
                </a:solidFill>
              </a:rPr>
              <a:t>Introduction</a:t>
            </a:r>
          </a:p>
        </p:txBody>
      </p:sp>
      <p:pic>
        <p:nvPicPr>
          <p:cNvPr id="1028" name="Picture 4" descr="Aspirus Wausau Hospital | Find a Location | Aspirus Health Care">
            <a:extLst>
              <a:ext uri="{FF2B5EF4-FFF2-40B4-BE49-F238E27FC236}">
                <a16:creationId xmlns:a16="http://schemas.microsoft.com/office/drawing/2014/main" id="{0EF17217-3F6B-886F-2595-0C496A3BC2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6790" y="5618542"/>
            <a:ext cx="1219014" cy="1219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030D6E7-34EA-3F61-7B16-5808202BF514}"/>
              </a:ext>
            </a:extLst>
          </p:cNvPr>
          <p:cNvPicPr>
            <a:picLocks noChangeAspect="1"/>
          </p:cNvPicPr>
          <p:nvPr/>
        </p:nvPicPr>
        <p:blipFill>
          <a:blip r:embed="rId3"/>
          <a:stretch>
            <a:fillRect/>
          </a:stretch>
        </p:blipFill>
        <p:spPr>
          <a:xfrm>
            <a:off x="6774402" y="5727941"/>
            <a:ext cx="1905000" cy="809625"/>
          </a:xfrm>
          <a:prstGeom prst="rect">
            <a:avLst/>
          </a:prstGeom>
        </p:spPr>
      </p:pic>
    </p:spTree>
    <p:extLst>
      <p:ext uri="{BB962C8B-B14F-4D97-AF65-F5344CB8AC3E}">
        <p14:creationId xmlns:p14="http://schemas.microsoft.com/office/powerpoint/2010/main" val="1066543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B15E92-3B66-35F8-A855-C3555C184DC3}"/>
              </a:ext>
            </a:extLst>
          </p:cNvPr>
          <p:cNvSpPr>
            <a:spLocks noGrp="1"/>
          </p:cNvSpPr>
          <p:nvPr>
            <p:ph idx="1"/>
          </p:nvPr>
        </p:nvSpPr>
        <p:spPr>
          <a:xfrm>
            <a:off x="457200" y="850709"/>
            <a:ext cx="8229600" cy="5562600"/>
          </a:xfrm>
        </p:spPr>
        <p:txBody>
          <a:bodyPr>
            <a:normAutofit lnSpcReduction="10000"/>
          </a:bodyPr>
          <a:lstStyle/>
          <a:p>
            <a:pPr>
              <a:lnSpc>
                <a:spcPct val="120000"/>
              </a:lnSpc>
            </a:pPr>
            <a:r>
              <a:rPr lang="en-US" sz="1900" dirty="0"/>
              <a:t>Wash as usual with your regular shampoo and bodywash. Rinse well. </a:t>
            </a:r>
          </a:p>
          <a:p>
            <a:pPr>
              <a:lnSpc>
                <a:spcPct val="120000"/>
              </a:lnSpc>
            </a:pPr>
            <a:r>
              <a:rPr lang="en-US" sz="1900" dirty="0"/>
              <a:t>Put 1/3rd of the bottle of CHG soap on a clean, wet washcloth. Do NOT scrub too hard. Turn the water off during washing.</a:t>
            </a:r>
          </a:p>
          <a:p>
            <a:pPr>
              <a:lnSpc>
                <a:spcPct val="120000"/>
              </a:lnSpc>
            </a:pPr>
            <a:r>
              <a:rPr lang="en-US" sz="1900" dirty="0"/>
              <a:t>Wash from your neck down. Do not wash your face as the CHG can burn if it gets into your eyes and ears</a:t>
            </a:r>
          </a:p>
          <a:p>
            <a:pPr>
              <a:lnSpc>
                <a:spcPct val="120000"/>
              </a:lnSpc>
            </a:pPr>
            <a:r>
              <a:rPr lang="en-US" sz="1900" dirty="0"/>
              <a:t>Wash your body gently for (5) minutes, paying special attention to your surgical body part. Wash the back of neck, under arms, your navel (belly button), skin folds, private parts and your legs down to your toes.</a:t>
            </a:r>
          </a:p>
          <a:p>
            <a:pPr>
              <a:lnSpc>
                <a:spcPct val="120000"/>
              </a:lnSpc>
            </a:pPr>
            <a:r>
              <a:rPr lang="en-US" sz="1900" dirty="0"/>
              <a:t>Turn the shower back on and rinse well. </a:t>
            </a:r>
          </a:p>
          <a:p>
            <a:pPr>
              <a:lnSpc>
                <a:spcPct val="120000"/>
              </a:lnSpc>
            </a:pPr>
            <a:r>
              <a:rPr lang="en-US" sz="1900" dirty="0"/>
              <a:t>Pat yourself dry with a clean, dry towel</a:t>
            </a:r>
          </a:p>
          <a:p>
            <a:pPr>
              <a:lnSpc>
                <a:spcPct val="120000"/>
              </a:lnSpc>
            </a:pPr>
            <a:r>
              <a:rPr lang="en-US" sz="1900" dirty="0"/>
              <a:t>Do not use any lotions, moisturizer, make-up or any other products on the skin near your surgical body part</a:t>
            </a:r>
          </a:p>
          <a:p>
            <a:pPr>
              <a:lnSpc>
                <a:spcPct val="120000"/>
              </a:lnSpc>
            </a:pPr>
            <a:r>
              <a:rPr lang="en-US" sz="1900" dirty="0"/>
              <a:t>Put on clean clothes</a:t>
            </a:r>
          </a:p>
          <a:p>
            <a:endParaRPr lang="en-US" dirty="0"/>
          </a:p>
        </p:txBody>
      </p:sp>
      <p:sp>
        <p:nvSpPr>
          <p:cNvPr id="3" name="Title 2">
            <a:extLst>
              <a:ext uri="{FF2B5EF4-FFF2-40B4-BE49-F238E27FC236}">
                <a16:creationId xmlns:a16="http://schemas.microsoft.com/office/drawing/2014/main" id="{6B926AB3-5ABF-1413-C4C7-0C8F70656B55}"/>
              </a:ext>
            </a:extLst>
          </p:cNvPr>
          <p:cNvSpPr>
            <a:spLocks noGrp="1"/>
          </p:cNvSpPr>
          <p:nvPr>
            <p:ph type="title"/>
          </p:nvPr>
        </p:nvSpPr>
        <p:spPr>
          <a:xfrm>
            <a:off x="438150" y="492728"/>
            <a:ext cx="8229600" cy="715962"/>
          </a:xfrm>
        </p:spPr>
        <p:txBody>
          <a:bodyPr>
            <a:normAutofit fontScale="90000"/>
          </a:bodyPr>
          <a:lstStyle/>
          <a:p>
            <a:pPr algn="ctr"/>
            <a:r>
              <a:rPr lang="en-US" dirty="0">
                <a:solidFill>
                  <a:schemeClr val="accent4">
                    <a:lumMod val="75000"/>
                  </a:schemeClr>
                </a:solidFill>
              </a:rPr>
              <a:t>Cleaning Your Skin</a:t>
            </a:r>
            <a:br>
              <a:rPr lang="en-US" dirty="0"/>
            </a:br>
            <a:r>
              <a:rPr lang="en-US" dirty="0"/>
              <a:t> </a:t>
            </a:r>
          </a:p>
        </p:txBody>
      </p:sp>
      <p:pic>
        <p:nvPicPr>
          <p:cNvPr id="5" name="Picture 4" descr="A close-up of a bicycle handlebar">
            <a:extLst>
              <a:ext uri="{FF2B5EF4-FFF2-40B4-BE49-F238E27FC236}">
                <a16:creationId xmlns:a16="http://schemas.microsoft.com/office/drawing/2014/main" id="{4EDB5F65-007C-7779-760A-FE76DBD2E7E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98082" y="5638800"/>
            <a:ext cx="1507768" cy="1049784"/>
          </a:xfrm>
          <a:prstGeom prst="rect">
            <a:avLst/>
          </a:prstGeom>
        </p:spPr>
      </p:pic>
    </p:spTree>
    <p:extLst>
      <p:ext uri="{BB962C8B-B14F-4D97-AF65-F5344CB8AC3E}">
        <p14:creationId xmlns:p14="http://schemas.microsoft.com/office/powerpoint/2010/main" val="36795154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534B7-F1ED-4906-8C7A-6C0DDCE38C2B}"/>
              </a:ext>
            </a:extLst>
          </p:cNvPr>
          <p:cNvSpPr>
            <a:spLocks noGrp="1"/>
          </p:cNvSpPr>
          <p:nvPr>
            <p:ph idx="1"/>
          </p:nvPr>
        </p:nvSpPr>
        <p:spPr>
          <a:xfrm>
            <a:off x="457200" y="553422"/>
            <a:ext cx="8229600" cy="5334000"/>
          </a:xfrm>
        </p:spPr>
        <p:txBody>
          <a:bodyPr>
            <a:normAutofit/>
          </a:bodyPr>
          <a:lstStyle/>
          <a:p>
            <a:pPr marL="109728" indent="0">
              <a:buNone/>
            </a:pPr>
            <a:endParaRPr lang="en-US" dirty="0"/>
          </a:p>
          <a:p>
            <a:pPr marL="109728" indent="0">
              <a:buNone/>
            </a:pPr>
            <a:endParaRPr lang="en-US" sz="2000" dirty="0"/>
          </a:p>
          <a:p>
            <a:r>
              <a:rPr lang="en-US" sz="2000" dirty="0"/>
              <a:t>Avoid alcohol, tobacco or illicit drugs for at least 24 hours prior to surgery. </a:t>
            </a:r>
          </a:p>
          <a:p>
            <a:endParaRPr lang="en-US" sz="2000" dirty="0"/>
          </a:p>
          <a:p>
            <a:r>
              <a:rPr lang="en-US" sz="2000" dirty="0"/>
              <a:t>Nothing to eat after midnight the night before your surgery, this includes chewing gum, candy or breath mints. Solids can be eaten up to 8 hours before hospital check-in.  6 oz (3/4 cup) of water can be consumed 4 hours before check-in.</a:t>
            </a:r>
          </a:p>
          <a:p>
            <a:endParaRPr lang="en-US" sz="2000" dirty="0"/>
          </a:p>
          <a:p>
            <a:r>
              <a:rPr lang="en-US" sz="2000" dirty="0"/>
              <a:t>Please make sure you wear clean pajamas and have clean sheets on the bed the night prior to your surgery. Please also be sure no pets are in your bed the night prior to surgery. </a:t>
            </a:r>
          </a:p>
          <a:p>
            <a:endParaRPr lang="en-US" dirty="0"/>
          </a:p>
        </p:txBody>
      </p:sp>
      <p:sp>
        <p:nvSpPr>
          <p:cNvPr id="3" name="Title 2">
            <a:extLst>
              <a:ext uri="{FF2B5EF4-FFF2-40B4-BE49-F238E27FC236}">
                <a16:creationId xmlns:a16="http://schemas.microsoft.com/office/drawing/2014/main" id="{EF577BC0-7374-4C48-9B34-89BB76499CA1}"/>
              </a:ext>
            </a:extLst>
          </p:cNvPr>
          <p:cNvSpPr>
            <a:spLocks noGrp="1"/>
          </p:cNvSpPr>
          <p:nvPr>
            <p:ph type="title"/>
          </p:nvPr>
        </p:nvSpPr>
        <p:spPr>
          <a:xfrm>
            <a:off x="457200" y="143232"/>
            <a:ext cx="8229600" cy="715962"/>
          </a:xfrm>
        </p:spPr>
        <p:txBody>
          <a:bodyPr>
            <a:normAutofit fontScale="90000"/>
          </a:bodyPr>
          <a:lstStyle/>
          <a:p>
            <a:r>
              <a:rPr lang="en-US" dirty="0">
                <a:effectLst/>
              </a:rPr>
              <a:t>	</a:t>
            </a:r>
            <a:br>
              <a:rPr lang="en-US" dirty="0">
                <a:effectLst/>
              </a:rPr>
            </a:br>
            <a:br>
              <a:rPr lang="en-US" dirty="0">
                <a:effectLst/>
              </a:rPr>
            </a:br>
            <a:r>
              <a:rPr lang="en-US" dirty="0">
                <a:effectLst/>
              </a:rPr>
              <a:t>   </a:t>
            </a:r>
            <a:r>
              <a:rPr lang="en-US" dirty="0">
                <a:solidFill>
                  <a:schemeClr val="accent4">
                    <a:lumMod val="75000"/>
                  </a:schemeClr>
                </a:solidFill>
                <a:effectLst/>
              </a:rPr>
              <a:t>The Day Before Your Surgery </a:t>
            </a:r>
            <a:br>
              <a:rPr lang="en-US" dirty="0">
                <a:effectLst/>
              </a:rPr>
            </a:br>
            <a:br>
              <a:rPr lang="en-US" dirty="0">
                <a:effectLst/>
              </a:rPr>
            </a:br>
            <a:endParaRPr lang="en-US" dirty="0"/>
          </a:p>
        </p:txBody>
      </p:sp>
      <p:pic>
        <p:nvPicPr>
          <p:cNvPr id="11" name="Picture 10" descr="Calendar">
            <a:extLst>
              <a:ext uri="{FF2B5EF4-FFF2-40B4-BE49-F238E27FC236}">
                <a16:creationId xmlns:a16="http://schemas.microsoft.com/office/drawing/2014/main" id="{8973F9D2-D6F8-9FAC-C47A-5C98B2AEE29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5128070"/>
            <a:ext cx="2315823" cy="1586698"/>
          </a:xfrm>
          <a:prstGeom prst="rect">
            <a:avLst/>
          </a:prstGeom>
        </p:spPr>
      </p:pic>
    </p:spTree>
    <p:extLst>
      <p:ext uri="{BB962C8B-B14F-4D97-AF65-F5344CB8AC3E}">
        <p14:creationId xmlns:p14="http://schemas.microsoft.com/office/powerpoint/2010/main" val="19368420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Clear the hallways</a:t>
            </a:r>
          </a:p>
          <a:p>
            <a:r>
              <a:rPr lang="en-US" dirty="0"/>
              <a:t>Consider creating a temporary bedroom on the first floor (if able).</a:t>
            </a:r>
          </a:p>
          <a:p>
            <a:r>
              <a:rPr lang="en-US" dirty="0"/>
              <a:t>Remove throw rugs and area rugs</a:t>
            </a:r>
          </a:p>
          <a:p>
            <a:r>
              <a:rPr lang="en-US" dirty="0"/>
              <a:t>Secure all power and phone cords</a:t>
            </a:r>
          </a:p>
          <a:p>
            <a:r>
              <a:rPr lang="en-US" dirty="0"/>
              <a:t>Consider shower and bathroom safety </a:t>
            </a:r>
          </a:p>
          <a:p>
            <a:r>
              <a:rPr lang="en-US" dirty="0"/>
              <a:t>Add nightlights</a:t>
            </a:r>
          </a:p>
        </p:txBody>
      </p:sp>
      <p:sp>
        <p:nvSpPr>
          <p:cNvPr id="3" name="Title 2"/>
          <p:cNvSpPr>
            <a:spLocks noGrp="1"/>
          </p:cNvSpPr>
          <p:nvPr>
            <p:ph type="title"/>
          </p:nvPr>
        </p:nvSpPr>
        <p:spPr>
          <a:xfrm>
            <a:off x="304800" y="274638"/>
            <a:ext cx="8534400" cy="1143000"/>
          </a:xfrm>
        </p:spPr>
        <p:txBody>
          <a:bodyPr>
            <a:normAutofit fontScale="90000"/>
          </a:bodyPr>
          <a:lstStyle/>
          <a:p>
            <a:pPr algn="ctr"/>
            <a:r>
              <a:rPr lang="en-US" dirty="0">
                <a:solidFill>
                  <a:schemeClr val="accent4">
                    <a:lumMod val="75000"/>
                  </a:schemeClr>
                </a:solidFill>
              </a:rPr>
              <a:t>Preparing Your Home: After Surgery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9530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568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B82682-CE69-619F-18D1-CF0E3252F5EC}"/>
              </a:ext>
            </a:extLst>
          </p:cNvPr>
          <p:cNvSpPr>
            <a:spLocks noGrp="1"/>
          </p:cNvSpPr>
          <p:nvPr>
            <p:ph idx="1"/>
          </p:nvPr>
        </p:nvSpPr>
        <p:spPr>
          <a:xfrm>
            <a:off x="457200" y="808037"/>
            <a:ext cx="8229600" cy="4525963"/>
          </a:xfrm>
        </p:spPr>
        <p:txBody>
          <a:bodyPr>
            <a:normAutofit fontScale="92500"/>
          </a:bodyPr>
          <a:lstStyle/>
          <a:p>
            <a:r>
              <a:rPr lang="en-US" dirty="0"/>
              <a:t>Your chart will be reviewed by an anesthesiologist prior to your surgery.</a:t>
            </a:r>
          </a:p>
          <a:p>
            <a:pPr marL="109728" indent="0">
              <a:buNone/>
            </a:pPr>
            <a:endParaRPr lang="en-US" dirty="0"/>
          </a:p>
          <a:p>
            <a:r>
              <a:rPr lang="en-US" dirty="0"/>
              <a:t>You may receive a call from the anesthesiologist if there are questions regarding your medical history or problems with anesthesia in the past. </a:t>
            </a:r>
          </a:p>
          <a:p>
            <a:pPr marL="109728" indent="0">
              <a:buNone/>
            </a:pPr>
            <a:endParaRPr lang="en-US" dirty="0"/>
          </a:p>
          <a:p>
            <a:r>
              <a:rPr lang="en-US" dirty="0"/>
              <a:t>You will meet the anesthesia team just before your surgery. They will discuss the options for anesthesia with you including spinal, general and regional nerve blocks.</a:t>
            </a:r>
          </a:p>
          <a:p>
            <a:endParaRPr lang="en-US" dirty="0"/>
          </a:p>
        </p:txBody>
      </p:sp>
      <p:sp>
        <p:nvSpPr>
          <p:cNvPr id="2" name="Title 1">
            <a:extLst>
              <a:ext uri="{FF2B5EF4-FFF2-40B4-BE49-F238E27FC236}">
                <a16:creationId xmlns:a16="http://schemas.microsoft.com/office/drawing/2014/main" id="{333D3BB9-6C94-CBF1-13E1-0DF6F8A63792}"/>
              </a:ext>
            </a:extLst>
          </p:cNvPr>
          <p:cNvSpPr>
            <a:spLocks noGrp="1"/>
          </p:cNvSpPr>
          <p:nvPr>
            <p:ph type="title"/>
          </p:nvPr>
        </p:nvSpPr>
        <p:spPr>
          <a:xfrm>
            <a:off x="457200" y="-152400"/>
            <a:ext cx="8229600" cy="1143000"/>
          </a:xfrm>
        </p:spPr>
        <p:txBody>
          <a:bodyPr/>
          <a:lstStyle/>
          <a:p>
            <a:r>
              <a:rPr lang="en-US" dirty="0"/>
              <a:t>		</a:t>
            </a:r>
            <a:r>
              <a:rPr lang="en-US" dirty="0">
                <a:solidFill>
                  <a:schemeClr val="accent4">
                    <a:lumMod val="75000"/>
                  </a:schemeClr>
                </a:solidFill>
              </a:rPr>
              <a:t>    Anesthesia</a:t>
            </a:r>
          </a:p>
        </p:txBody>
      </p:sp>
      <p:pic>
        <p:nvPicPr>
          <p:cNvPr id="8" name="Picture 7" descr="A picture containing person, hospital room, indoor, scene&#10;&#10;Description automatically generated">
            <a:extLst>
              <a:ext uri="{FF2B5EF4-FFF2-40B4-BE49-F238E27FC236}">
                <a16:creationId xmlns:a16="http://schemas.microsoft.com/office/drawing/2014/main" id="{CD3D74C1-5047-B564-58D2-1FA25599DC0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34000" y="5334000"/>
            <a:ext cx="2308261" cy="1137108"/>
          </a:xfrm>
          <a:prstGeom prst="rect">
            <a:avLst/>
          </a:prstGeom>
        </p:spPr>
      </p:pic>
    </p:spTree>
    <p:extLst>
      <p:ext uri="{BB962C8B-B14F-4D97-AF65-F5344CB8AC3E}">
        <p14:creationId xmlns:p14="http://schemas.microsoft.com/office/powerpoint/2010/main" val="1479480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7622"/>
            <a:ext cx="8229600" cy="1143000"/>
          </a:xfrm>
        </p:spPr>
        <p:txBody>
          <a:bodyPr/>
          <a:lstStyle/>
          <a:p>
            <a:pPr algn="ctr"/>
            <a:r>
              <a:rPr lang="en-US" dirty="0">
                <a:solidFill>
                  <a:schemeClr val="accent4">
                    <a:lumMod val="75000"/>
                  </a:schemeClr>
                </a:solidFill>
              </a:rPr>
              <a:t>Types of Anesthesia</a:t>
            </a:r>
          </a:p>
        </p:txBody>
      </p:sp>
      <p:sp>
        <p:nvSpPr>
          <p:cNvPr id="4" name="Text Placeholder 3">
            <a:extLst>
              <a:ext uri="{FF2B5EF4-FFF2-40B4-BE49-F238E27FC236}">
                <a16:creationId xmlns:a16="http://schemas.microsoft.com/office/drawing/2014/main" id="{81CCF33F-56E5-06AE-6C70-5C8DD72090B2}"/>
              </a:ext>
            </a:extLst>
          </p:cNvPr>
          <p:cNvSpPr>
            <a:spLocks noGrp="1"/>
          </p:cNvSpPr>
          <p:nvPr>
            <p:ph type="body" idx="1"/>
          </p:nvPr>
        </p:nvSpPr>
        <p:spPr>
          <a:xfrm>
            <a:off x="531812" y="1013321"/>
            <a:ext cx="4040188" cy="762000"/>
          </a:xfrm>
        </p:spPr>
        <p:txBody>
          <a:bodyPr/>
          <a:lstStyle/>
          <a:p>
            <a:r>
              <a:rPr lang="en-US" dirty="0"/>
              <a:t>    Spinal Anesthesia</a:t>
            </a:r>
          </a:p>
        </p:txBody>
      </p:sp>
      <p:sp>
        <p:nvSpPr>
          <p:cNvPr id="5" name="Text Placeholder 4">
            <a:extLst>
              <a:ext uri="{FF2B5EF4-FFF2-40B4-BE49-F238E27FC236}">
                <a16:creationId xmlns:a16="http://schemas.microsoft.com/office/drawing/2014/main" id="{A649300A-91BF-ABF9-0D48-7F279752FE7D}"/>
              </a:ext>
            </a:extLst>
          </p:cNvPr>
          <p:cNvSpPr>
            <a:spLocks noGrp="1"/>
          </p:cNvSpPr>
          <p:nvPr>
            <p:ph type="body" sz="half" idx="3"/>
          </p:nvPr>
        </p:nvSpPr>
        <p:spPr>
          <a:xfrm>
            <a:off x="4645024" y="1013321"/>
            <a:ext cx="4041775" cy="762000"/>
          </a:xfrm>
        </p:spPr>
        <p:txBody>
          <a:bodyPr/>
          <a:lstStyle/>
          <a:p>
            <a:r>
              <a:rPr lang="en-US" dirty="0"/>
              <a:t>   General Anesthesia</a:t>
            </a:r>
          </a:p>
        </p:txBody>
      </p:sp>
      <p:sp>
        <p:nvSpPr>
          <p:cNvPr id="2" name="Content Placeholder 1"/>
          <p:cNvSpPr>
            <a:spLocks noGrp="1"/>
          </p:cNvSpPr>
          <p:nvPr>
            <p:ph sz="quarter" idx="2"/>
          </p:nvPr>
        </p:nvSpPr>
        <p:spPr>
          <a:xfrm>
            <a:off x="457198" y="1676400"/>
            <a:ext cx="4040188" cy="4014457"/>
          </a:xfrm>
        </p:spPr>
        <p:txBody>
          <a:bodyPr>
            <a:normAutofit fontScale="92500" lnSpcReduction="20000"/>
          </a:bodyPr>
          <a:lstStyle/>
          <a:p>
            <a:pPr marL="109728" indent="0" algn="ctr">
              <a:buNone/>
            </a:pPr>
            <a:endParaRPr lang="en-US" u="sng" dirty="0"/>
          </a:p>
          <a:p>
            <a:pPr>
              <a:buFont typeface="Arial" panose="020B0604020202020204" pitchFamily="34" charset="0"/>
              <a:buChar char="•"/>
            </a:pPr>
            <a:r>
              <a:rPr lang="en-US" dirty="0"/>
              <a:t>One time injection into the back</a:t>
            </a:r>
          </a:p>
          <a:p>
            <a:pPr marL="109728" indent="0" algn="ctr">
              <a:buNone/>
            </a:pPr>
            <a:endParaRPr lang="en-US" dirty="0"/>
          </a:p>
          <a:p>
            <a:pPr>
              <a:buFont typeface="Arial" panose="020B0604020202020204" pitchFamily="34" charset="0"/>
              <a:buChar char="•"/>
            </a:pPr>
            <a:r>
              <a:rPr lang="en-US" dirty="0"/>
              <a:t>Temporary loss of feeling and movement from approximately waist down</a:t>
            </a:r>
          </a:p>
          <a:p>
            <a:pPr marL="109728" indent="0" algn="ctr">
              <a:buNone/>
            </a:pPr>
            <a:endParaRPr lang="en-US" dirty="0"/>
          </a:p>
          <a:p>
            <a:pPr>
              <a:buFont typeface="Arial" panose="020B0604020202020204" pitchFamily="34" charset="0"/>
              <a:buChar char="•"/>
            </a:pPr>
            <a:r>
              <a:rPr lang="en-US" dirty="0"/>
              <a:t>IV sedation for surgery</a:t>
            </a:r>
          </a:p>
          <a:p>
            <a:pPr marL="109728" indent="0" algn="ctr">
              <a:buNone/>
            </a:pPr>
            <a:endParaRPr lang="en-US" dirty="0"/>
          </a:p>
          <a:p>
            <a:pPr>
              <a:buFont typeface="Arial" panose="020B0604020202020204" pitchFamily="34" charset="0"/>
              <a:buChar char="•"/>
            </a:pPr>
            <a:r>
              <a:rPr lang="en-US" dirty="0"/>
              <a:t>Pain control </a:t>
            </a:r>
          </a:p>
        </p:txBody>
      </p:sp>
      <p:sp>
        <p:nvSpPr>
          <p:cNvPr id="6" name="Content Placeholder 5">
            <a:extLst>
              <a:ext uri="{FF2B5EF4-FFF2-40B4-BE49-F238E27FC236}">
                <a16:creationId xmlns:a16="http://schemas.microsoft.com/office/drawing/2014/main" id="{D454C5D7-2D58-6676-1141-677B6E453B7C}"/>
              </a:ext>
            </a:extLst>
          </p:cNvPr>
          <p:cNvSpPr>
            <a:spLocks noGrp="1"/>
          </p:cNvSpPr>
          <p:nvPr>
            <p:ph sz="quarter" idx="4"/>
          </p:nvPr>
        </p:nvSpPr>
        <p:spPr>
          <a:xfrm>
            <a:off x="4598985" y="1759942"/>
            <a:ext cx="4041775" cy="4166857"/>
          </a:xfrm>
        </p:spPr>
        <p:txBody>
          <a:bodyPr>
            <a:normAutofit fontScale="92500" lnSpcReduction="20000"/>
          </a:bodyPr>
          <a:lstStyle/>
          <a:p>
            <a:pPr marL="109728" indent="0">
              <a:buNone/>
            </a:pPr>
            <a:endParaRPr lang="en-US" dirty="0"/>
          </a:p>
          <a:p>
            <a:pPr>
              <a:buFont typeface="Arial" panose="020B0604020202020204" pitchFamily="34" charset="0"/>
              <a:buChar char="•"/>
            </a:pPr>
            <a:r>
              <a:rPr lang="en-US" dirty="0"/>
              <a:t>Breathe oxygen through a mask</a:t>
            </a:r>
          </a:p>
          <a:p>
            <a:pPr marL="109728" indent="0">
              <a:buNone/>
            </a:pPr>
            <a:endParaRPr lang="en-US" dirty="0"/>
          </a:p>
          <a:p>
            <a:pPr>
              <a:buFont typeface="Arial" panose="020B0604020202020204" pitchFamily="34" charset="0"/>
              <a:buChar char="•"/>
            </a:pPr>
            <a:r>
              <a:rPr lang="en-US" dirty="0"/>
              <a:t>Medication will be administered through </a:t>
            </a:r>
          </a:p>
          <a:p>
            <a:pPr marL="109728" indent="0">
              <a:buNone/>
            </a:pPr>
            <a:r>
              <a:rPr lang="en-US" dirty="0"/>
              <a:t>   IV to put you to sleep</a:t>
            </a:r>
          </a:p>
          <a:p>
            <a:pPr marL="109728" indent="0">
              <a:buNone/>
            </a:pPr>
            <a:endParaRPr lang="en-US" dirty="0"/>
          </a:p>
          <a:p>
            <a:pPr>
              <a:buFont typeface="Arial" panose="020B0604020202020204" pitchFamily="34" charset="0"/>
              <a:buChar char="•"/>
            </a:pPr>
            <a:r>
              <a:rPr lang="en-US" dirty="0"/>
              <a:t>Placement of a breathing tube</a:t>
            </a:r>
          </a:p>
          <a:p>
            <a:pPr marL="109728" indent="0">
              <a:buNone/>
            </a:pPr>
            <a:endParaRPr lang="en-US" dirty="0"/>
          </a:p>
          <a:p>
            <a:pPr>
              <a:buFont typeface="Arial" panose="020B0604020202020204" pitchFamily="34" charset="0"/>
              <a:buChar char="•"/>
            </a:pPr>
            <a:r>
              <a:rPr lang="en-US" dirty="0"/>
              <a:t>Medications for pain and/or nausea</a:t>
            </a:r>
          </a:p>
          <a:p>
            <a:endParaRPr lang="en-US" dirty="0"/>
          </a:p>
        </p:txBody>
      </p:sp>
      <p:pic>
        <p:nvPicPr>
          <p:cNvPr id="11" name="Picture 10" descr="A picture containing person, plastic&#10;&#10;Description automatically generated">
            <a:extLst>
              <a:ext uri="{FF2B5EF4-FFF2-40B4-BE49-F238E27FC236}">
                <a16:creationId xmlns:a16="http://schemas.microsoft.com/office/drawing/2014/main" id="{25AB2D7A-EEAB-6FF8-914D-A52708C2865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13533" y="5423413"/>
            <a:ext cx="1862982" cy="1242609"/>
          </a:xfrm>
          <a:prstGeom prst="rect">
            <a:avLst/>
          </a:prstGeom>
        </p:spPr>
      </p:pic>
    </p:spTree>
    <p:extLst>
      <p:ext uri="{BB962C8B-B14F-4D97-AF65-F5344CB8AC3E}">
        <p14:creationId xmlns:p14="http://schemas.microsoft.com/office/powerpoint/2010/main" val="486277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1166018"/>
            <a:ext cx="8915400" cy="5006182"/>
          </a:xfrm>
        </p:spPr>
        <p:txBody>
          <a:bodyPr>
            <a:normAutofit/>
          </a:bodyPr>
          <a:lstStyle/>
          <a:p>
            <a:r>
              <a:rPr lang="en-US" sz="2400" dirty="0"/>
              <a:t>Anticipate that you will have more pain when your blocks or local anesthesia wears off</a:t>
            </a:r>
          </a:p>
          <a:p>
            <a:endParaRPr lang="en-US" sz="2400" dirty="0"/>
          </a:p>
          <a:p>
            <a:r>
              <a:rPr lang="en-US" sz="2400" dirty="0"/>
              <a:t>Be sure to follow medication schedule</a:t>
            </a:r>
          </a:p>
          <a:p>
            <a:endParaRPr lang="en-US" sz="2400" dirty="0"/>
          </a:p>
          <a:p>
            <a:r>
              <a:rPr lang="en-US" sz="2400" dirty="0"/>
              <a:t>Prescription Medications*</a:t>
            </a:r>
          </a:p>
          <a:p>
            <a:pPr lvl="1"/>
            <a:r>
              <a:rPr lang="en-US" dirty="0"/>
              <a:t>Oral Pain Medication</a:t>
            </a:r>
          </a:p>
          <a:p>
            <a:pPr lvl="2"/>
            <a:r>
              <a:rPr lang="en-US" dirty="0"/>
              <a:t>Examples: Oxycodone, Hydrocodone, Tramadol</a:t>
            </a:r>
          </a:p>
          <a:p>
            <a:pPr lvl="1"/>
            <a:r>
              <a:rPr lang="en-US" dirty="0"/>
              <a:t>Anti-inflammatory medications may also be prescribed</a:t>
            </a:r>
          </a:p>
          <a:p>
            <a:pPr lvl="2"/>
            <a:r>
              <a:rPr lang="en-US" dirty="0"/>
              <a:t>Example: naproxen (unless on prescription blood thinner)</a:t>
            </a:r>
          </a:p>
          <a:p>
            <a:pPr marL="109728" indent="0">
              <a:buNone/>
            </a:pPr>
            <a:r>
              <a:rPr lang="en-US" sz="1600" dirty="0"/>
              <a:t>*(In addition to pain medications, you will also be prescribed an antibiotic and an oral blood thinning medication)</a:t>
            </a:r>
          </a:p>
        </p:txBody>
      </p:sp>
      <p:sp>
        <p:nvSpPr>
          <p:cNvPr id="3" name="Title 2"/>
          <p:cNvSpPr>
            <a:spLocks noGrp="1"/>
          </p:cNvSpPr>
          <p:nvPr>
            <p:ph type="title"/>
          </p:nvPr>
        </p:nvSpPr>
        <p:spPr>
          <a:xfrm>
            <a:off x="457200" y="23018"/>
            <a:ext cx="8229600" cy="1143000"/>
          </a:xfrm>
        </p:spPr>
        <p:txBody>
          <a:bodyPr/>
          <a:lstStyle/>
          <a:p>
            <a:pPr algn="ctr"/>
            <a:r>
              <a:rPr lang="en-US" dirty="0">
                <a:solidFill>
                  <a:schemeClr val="accent4">
                    <a:lumMod val="75000"/>
                  </a:schemeClr>
                </a:solidFill>
              </a:rPr>
              <a:t>Pain Control After Surgery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530" y="5452734"/>
            <a:ext cx="1127670" cy="128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Uxcell 2 1/4&quot; #8 Ball Billiard Replacement Ball Pool Table Ball Pool Ball, Black">
            <a:extLst>
              <a:ext uri="{FF2B5EF4-FFF2-40B4-BE49-F238E27FC236}">
                <a16:creationId xmlns:a16="http://schemas.microsoft.com/office/drawing/2014/main" id="{063D3263-1A85-7F32-16D3-A3A0A2E3A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801" y="1754079"/>
            <a:ext cx="1959999" cy="195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595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2A5F5A-A109-6759-5ABC-138C64D0ED6A}"/>
              </a:ext>
            </a:extLst>
          </p:cNvPr>
          <p:cNvSpPr>
            <a:spLocks noGrp="1"/>
          </p:cNvSpPr>
          <p:nvPr>
            <p:ph idx="1"/>
          </p:nvPr>
        </p:nvSpPr>
        <p:spPr>
          <a:xfrm>
            <a:off x="457200" y="1481328"/>
            <a:ext cx="8229600" cy="4462272"/>
          </a:xfrm>
        </p:spPr>
        <p:txBody>
          <a:bodyPr>
            <a:normAutofit/>
          </a:bodyPr>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800" b="1" i="0" u="none" strike="noStrike" kern="1200" cap="none" spc="0" normalizeH="0" baseline="0" noProof="0" dirty="0">
                <a:ln>
                  <a:noFill/>
                </a:ln>
                <a:solidFill>
                  <a:prstClr val="black"/>
                </a:solidFill>
                <a:effectLst/>
                <a:uLnTx/>
                <a:uFillTx/>
                <a:latin typeface="Lucida Sans Unicode"/>
                <a:ea typeface="+mn-ea"/>
                <a:cs typeface="+mn-cs"/>
              </a:rPr>
              <a:t>Nothing takes away all the pain</a:t>
            </a:r>
            <a:endParaRPr lang="en-US" sz="2800" dirty="0"/>
          </a:p>
          <a:p>
            <a:r>
              <a:rPr lang="en-US" sz="2400" dirty="0"/>
              <a:t>Prescribed medications</a:t>
            </a:r>
          </a:p>
          <a:p>
            <a:pPr lvl="1"/>
            <a:r>
              <a:rPr lang="en-US" sz="2400" dirty="0"/>
              <a:t>May be picked up 1-2 days prior to surgery </a:t>
            </a:r>
          </a:p>
          <a:p>
            <a:r>
              <a:rPr lang="en-US" sz="2400" dirty="0"/>
              <a:t>Purpose is to help manage pain, especially with physical therapy and ambulation</a:t>
            </a:r>
          </a:p>
          <a:p>
            <a:r>
              <a:rPr lang="en-US" sz="2400" dirty="0"/>
              <a:t>Supplement with OTC medications if able</a:t>
            </a:r>
          </a:p>
          <a:p>
            <a:r>
              <a:rPr lang="en-US" sz="2400" dirty="0"/>
              <a:t>Goal is to wean off over the first 3-4 weeks</a:t>
            </a:r>
          </a:p>
          <a:p>
            <a:r>
              <a:rPr lang="en-US" sz="2400" dirty="0"/>
              <a:t>BUT, don’t be a hero!</a:t>
            </a:r>
          </a:p>
          <a:p>
            <a:r>
              <a:rPr lang="en-US" sz="2400" dirty="0"/>
              <a:t>Call for refill a few days prior to running out</a:t>
            </a:r>
          </a:p>
          <a:p>
            <a:r>
              <a:rPr lang="en-US" sz="2400" dirty="0"/>
              <a:t>May be stepped down to less strong medication</a:t>
            </a:r>
          </a:p>
        </p:txBody>
      </p:sp>
      <p:sp>
        <p:nvSpPr>
          <p:cNvPr id="3" name="Title 2">
            <a:extLst>
              <a:ext uri="{FF2B5EF4-FFF2-40B4-BE49-F238E27FC236}">
                <a16:creationId xmlns:a16="http://schemas.microsoft.com/office/drawing/2014/main" id="{BFF9DAB6-FB40-661C-791E-889848C1230E}"/>
              </a:ext>
            </a:extLst>
          </p:cNvPr>
          <p:cNvSpPr>
            <a:spLocks noGrp="1"/>
          </p:cNvSpPr>
          <p:nvPr>
            <p:ph type="title"/>
          </p:nvPr>
        </p:nvSpPr>
        <p:spPr/>
        <p:txBody>
          <a:bodyPr/>
          <a:lstStyle/>
          <a:p>
            <a:pPr algn="ctr"/>
            <a:r>
              <a:rPr lang="en-US" dirty="0">
                <a:solidFill>
                  <a:schemeClr val="accent4">
                    <a:lumMod val="75000"/>
                  </a:schemeClr>
                </a:solidFill>
              </a:rPr>
              <a:t>Pain Control After Surgery</a:t>
            </a:r>
          </a:p>
        </p:txBody>
      </p:sp>
    </p:spTree>
    <p:extLst>
      <p:ext uri="{BB962C8B-B14F-4D97-AF65-F5344CB8AC3E}">
        <p14:creationId xmlns:p14="http://schemas.microsoft.com/office/powerpoint/2010/main" val="11276191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886" y="594518"/>
            <a:ext cx="8229600" cy="4525963"/>
          </a:xfrm>
        </p:spPr>
        <p:txBody>
          <a:bodyPr>
            <a:normAutofit fontScale="92500" lnSpcReduction="10000"/>
          </a:bodyPr>
          <a:lstStyle/>
          <a:p>
            <a:pPr marL="109728" indent="0">
              <a:buNone/>
            </a:pPr>
            <a:endParaRPr lang="en-US" dirty="0"/>
          </a:p>
          <a:p>
            <a:pPr lvl="0">
              <a:lnSpc>
                <a:spcPct val="150000"/>
              </a:lnSpc>
              <a:buClr>
                <a:srgbClr val="2DA2BF"/>
              </a:buClr>
            </a:pPr>
            <a:r>
              <a:rPr lang="en-US" dirty="0">
                <a:solidFill>
                  <a:prstClr val="black"/>
                </a:solidFill>
              </a:rPr>
              <a:t>Position Changes &amp; Elevation of Extremity</a:t>
            </a:r>
          </a:p>
          <a:p>
            <a:pPr lvl="0">
              <a:lnSpc>
                <a:spcPct val="150000"/>
              </a:lnSpc>
              <a:buClr>
                <a:srgbClr val="2DA2BF"/>
              </a:buClr>
            </a:pPr>
            <a:r>
              <a:rPr lang="en-US" dirty="0">
                <a:solidFill>
                  <a:prstClr val="black"/>
                </a:solidFill>
              </a:rPr>
              <a:t>“Toes Above Your Nose”</a:t>
            </a:r>
          </a:p>
          <a:p>
            <a:pPr lvl="0">
              <a:lnSpc>
                <a:spcPct val="150000"/>
              </a:lnSpc>
              <a:buClr>
                <a:srgbClr val="2DA2BF"/>
              </a:buClr>
            </a:pPr>
            <a:r>
              <a:rPr lang="en-US" dirty="0">
                <a:solidFill>
                  <a:prstClr val="black"/>
                </a:solidFill>
              </a:rPr>
              <a:t>Control Swelling – Wear Compression Socks</a:t>
            </a:r>
          </a:p>
          <a:p>
            <a:pPr>
              <a:lnSpc>
                <a:spcPct val="150000"/>
              </a:lnSpc>
            </a:pPr>
            <a:r>
              <a:rPr lang="en-US" dirty="0"/>
              <a:t>Cold Therapy</a:t>
            </a:r>
          </a:p>
          <a:p>
            <a:pPr lvl="1">
              <a:lnSpc>
                <a:spcPct val="150000"/>
              </a:lnSpc>
            </a:pPr>
            <a:r>
              <a:rPr lang="en-US" dirty="0"/>
              <a:t>Home Cold Therapy Unit</a:t>
            </a:r>
          </a:p>
          <a:p>
            <a:pPr lvl="1">
              <a:lnSpc>
                <a:spcPct val="150000"/>
              </a:lnSpc>
            </a:pPr>
            <a:r>
              <a:rPr lang="en-US" dirty="0"/>
              <a:t>Ice Packs / Gel Packs</a:t>
            </a:r>
            <a:endParaRPr lang="en-US" dirty="0">
              <a:solidFill>
                <a:prstClr val="black"/>
              </a:solidFill>
            </a:endParaRPr>
          </a:p>
          <a:p>
            <a:pPr lvl="0">
              <a:lnSpc>
                <a:spcPct val="150000"/>
              </a:lnSpc>
              <a:buClr>
                <a:srgbClr val="2DA2BF"/>
              </a:buClr>
            </a:pPr>
            <a:r>
              <a:rPr lang="en-US" dirty="0">
                <a:solidFill>
                  <a:prstClr val="black"/>
                </a:solidFill>
              </a:rPr>
              <a:t>Get up &amp; walk</a:t>
            </a:r>
          </a:p>
          <a:p>
            <a:pPr marL="109728" indent="0">
              <a:buNone/>
            </a:pPr>
            <a:endParaRPr lang="en-US" dirty="0"/>
          </a:p>
          <a:p>
            <a:pPr marL="109728" indent="0">
              <a:buNone/>
            </a:pPr>
            <a:endParaRPr lang="en-US" dirty="0"/>
          </a:p>
        </p:txBody>
      </p:sp>
      <p:sp>
        <p:nvSpPr>
          <p:cNvPr id="3" name="Title 2"/>
          <p:cNvSpPr>
            <a:spLocks noGrp="1"/>
          </p:cNvSpPr>
          <p:nvPr>
            <p:ph type="title"/>
          </p:nvPr>
        </p:nvSpPr>
        <p:spPr>
          <a:xfrm>
            <a:off x="435429" y="23018"/>
            <a:ext cx="8229600" cy="1143000"/>
          </a:xfrm>
        </p:spPr>
        <p:txBody>
          <a:bodyPr/>
          <a:lstStyle/>
          <a:p>
            <a:pPr algn="ctr"/>
            <a:r>
              <a:rPr lang="en-US" dirty="0">
                <a:solidFill>
                  <a:schemeClr val="accent4">
                    <a:lumMod val="75000"/>
                  </a:schemeClr>
                </a:solidFill>
              </a:rPr>
              <a:t>Additional Comfort Measures</a:t>
            </a:r>
          </a:p>
        </p:txBody>
      </p:sp>
      <p:pic>
        <p:nvPicPr>
          <p:cNvPr id="5" name="Picture 4" descr="A person standing in a room&#10;&#10;Description automatically generated">
            <a:extLst>
              <a:ext uri="{FF2B5EF4-FFF2-40B4-BE49-F238E27FC236}">
                <a16:creationId xmlns:a16="http://schemas.microsoft.com/office/drawing/2014/main" id="{CD07FA64-A759-4EEE-BAAD-95DA36EF1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450" y="2997200"/>
            <a:ext cx="2190750" cy="3468688"/>
          </a:xfrm>
          <a:prstGeom prst="rect">
            <a:avLst/>
          </a:prstGeom>
        </p:spPr>
      </p:pic>
    </p:spTree>
    <p:extLst>
      <p:ext uri="{BB962C8B-B14F-4D97-AF65-F5344CB8AC3E}">
        <p14:creationId xmlns:p14="http://schemas.microsoft.com/office/powerpoint/2010/main" val="1969109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e the source image">
            <a:extLst>
              <a:ext uri="{FF2B5EF4-FFF2-40B4-BE49-F238E27FC236}">
                <a16:creationId xmlns:a16="http://schemas.microsoft.com/office/drawing/2014/main" id="{7D178612-215C-49DC-9635-174ED0BB941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68707" y="4983162"/>
            <a:ext cx="1978429" cy="1625138"/>
          </a:xfrm>
          <a:prstGeom prst="rect">
            <a:avLst/>
          </a:prstGeom>
          <a:noFill/>
          <a:ln>
            <a:noFill/>
          </a:ln>
        </p:spPr>
      </p:pic>
      <p:sp>
        <p:nvSpPr>
          <p:cNvPr id="3" name="Title 2">
            <a:extLst>
              <a:ext uri="{FF2B5EF4-FFF2-40B4-BE49-F238E27FC236}">
                <a16:creationId xmlns:a16="http://schemas.microsoft.com/office/drawing/2014/main" id="{8223889C-3192-4C43-9CEB-AE5A78FC55EB}"/>
              </a:ext>
            </a:extLst>
          </p:cNvPr>
          <p:cNvSpPr>
            <a:spLocks noGrp="1"/>
          </p:cNvSpPr>
          <p:nvPr>
            <p:ph type="title"/>
          </p:nvPr>
        </p:nvSpPr>
        <p:spPr/>
        <p:txBody>
          <a:bodyPr>
            <a:normAutofit/>
          </a:bodyPr>
          <a:lstStyle/>
          <a:p>
            <a:pPr algn="ctr"/>
            <a:r>
              <a:rPr lang="en-US" sz="3200" dirty="0">
                <a:solidFill>
                  <a:schemeClr val="accent5"/>
                </a:solidFill>
              </a:rPr>
              <a:t>Overcoming Sleep Pattern Disturbances</a:t>
            </a:r>
          </a:p>
        </p:txBody>
      </p:sp>
      <p:pic>
        <p:nvPicPr>
          <p:cNvPr id="5" name="Picture 4">
            <a:extLst>
              <a:ext uri="{FF2B5EF4-FFF2-40B4-BE49-F238E27FC236}">
                <a16:creationId xmlns:a16="http://schemas.microsoft.com/office/drawing/2014/main" id="{243585D5-8F75-43CC-B2CB-47BBDF175DB3}"/>
              </a:ext>
            </a:extLst>
          </p:cNvPr>
          <p:cNvPicPr>
            <a:picLocks noChangeAspect="1"/>
          </p:cNvPicPr>
          <p:nvPr/>
        </p:nvPicPr>
        <p:blipFill>
          <a:blip r:embed="rId3"/>
          <a:stretch>
            <a:fillRect/>
          </a:stretch>
        </p:blipFill>
        <p:spPr>
          <a:xfrm>
            <a:off x="533400" y="1212388"/>
            <a:ext cx="7324522" cy="3740612"/>
          </a:xfrm>
          <a:prstGeom prst="rect">
            <a:avLst/>
          </a:prstGeom>
        </p:spPr>
      </p:pic>
    </p:spTree>
    <p:extLst>
      <p:ext uri="{BB962C8B-B14F-4D97-AF65-F5344CB8AC3E}">
        <p14:creationId xmlns:p14="http://schemas.microsoft.com/office/powerpoint/2010/main" val="1545151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297362"/>
          </a:xfrm>
        </p:spPr>
        <p:txBody>
          <a:bodyPr>
            <a:normAutofit/>
          </a:bodyPr>
          <a:lstStyle/>
          <a:p>
            <a:pPr>
              <a:buFont typeface="Arial" panose="020B0604020202020204" pitchFamily="34" charset="0"/>
              <a:buChar char="•"/>
            </a:pPr>
            <a:r>
              <a:rPr lang="en-US" sz="2000" dirty="0"/>
              <a:t>Follow the surgeons' guidelines for wound care at discharge. </a:t>
            </a:r>
            <a:br>
              <a:rPr lang="en-US" sz="2200" dirty="0"/>
            </a:br>
            <a:endParaRPr lang="en-US" sz="2200" dirty="0"/>
          </a:p>
          <a:p>
            <a:pPr>
              <a:buFont typeface="Arial" panose="020B0604020202020204" pitchFamily="34" charset="0"/>
              <a:buChar char="•"/>
            </a:pPr>
            <a:r>
              <a:rPr lang="en-US" sz="2000" dirty="0"/>
              <a:t>You may go home with a waterproof dressing called a Mepilex Dressing (for knees, hips and shoulders). </a:t>
            </a:r>
          </a:p>
          <a:p>
            <a:pPr lvl="2">
              <a:buFont typeface="Arial" panose="020B0604020202020204" pitchFamily="34" charset="0"/>
              <a:buChar char="•"/>
            </a:pPr>
            <a:r>
              <a:rPr lang="en-US" sz="1600" dirty="0"/>
              <a:t>You will likely change your dressing at 5 days post surgery.  Wash your hands prior to any dressing changes. </a:t>
            </a:r>
          </a:p>
          <a:p>
            <a:pPr lvl="2">
              <a:buFont typeface="Arial" panose="020B0604020202020204" pitchFamily="34" charset="0"/>
              <a:buChar char="•"/>
            </a:pPr>
            <a:r>
              <a:rPr lang="en-US" sz="1600" dirty="0"/>
              <a:t>You may also have a mesh dressing adhered to the skin over the incision.  </a:t>
            </a:r>
            <a:r>
              <a:rPr lang="en-US" sz="1600" b="1" dirty="0"/>
              <a:t>Leave this in place </a:t>
            </a:r>
            <a:r>
              <a:rPr lang="en-US" sz="1600" dirty="0"/>
              <a:t>until your post-operative visit.</a:t>
            </a:r>
            <a:endParaRPr lang="en-US" sz="2000" dirty="0"/>
          </a:p>
          <a:p>
            <a:pPr lvl="2">
              <a:buFont typeface="Arial" panose="020B0604020202020204" pitchFamily="34" charset="0"/>
              <a:buChar char="•"/>
            </a:pPr>
            <a:r>
              <a:rPr lang="en-US" sz="1600" dirty="0"/>
              <a:t>With the waterproof dressing, you can shower 24 hours after surgery or 24 hours after removal of a drain, but no tub bath. </a:t>
            </a:r>
          </a:p>
          <a:p>
            <a:pPr marL="630936" lvl="2" indent="0">
              <a:buNone/>
            </a:pPr>
            <a:endParaRPr lang="en-US" sz="1600" dirty="0"/>
          </a:p>
          <a:p>
            <a:pPr>
              <a:buFont typeface="Arial" panose="020B0604020202020204" pitchFamily="34" charset="0"/>
              <a:buChar char="•"/>
            </a:pPr>
            <a:r>
              <a:rPr lang="en-US" sz="2000" dirty="0"/>
              <a:t>You should be given an extra dressing from the hospital when you are discharged.  </a:t>
            </a:r>
          </a:p>
        </p:txBody>
      </p:sp>
      <p:sp>
        <p:nvSpPr>
          <p:cNvPr id="3" name="Title 2"/>
          <p:cNvSpPr>
            <a:spLocks noGrp="1"/>
          </p:cNvSpPr>
          <p:nvPr>
            <p:ph type="title"/>
          </p:nvPr>
        </p:nvSpPr>
        <p:spPr/>
        <p:txBody>
          <a:bodyPr>
            <a:normAutofit/>
          </a:bodyPr>
          <a:lstStyle/>
          <a:p>
            <a:pPr algn="ctr"/>
            <a:r>
              <a:rPr lang="en-US" dirty="0">
                <a:solidFill>
                  <a:schemeClr val="accent4">
                    <a:lumMod val="75000"/>
                  </a:schemeClr>
                </a:solidFill>
              </a:rPr>
              <a:t>After Discharge Wound Care</a:t>
            </a:r>
          </a:p>
        </p:txBody>
      </p:sp>
      <p:pic>
        <p:nvPicPr>
          <p:cNvPr id="4" name="Picture 3">
            <a:extLst>
              <a:ext uri="{FF2B5EF4-FFF2-40B4-BE49-F238E27FC236}">
                <a16:creationId xmlns:a16="http://schemas.microsoft.com/office/drawing/2014/main" id="{1F5D95AD-18E5-9262-DB66-9A9AD8867369}"/>
              </a:ext>
            </a:extLst>
          </p:cNvPr>
          <p:cNvPicPr>
            <a:picLocks noChangeAspect="1"/>
          </p:cNvPicPr>
          <p:nvPr/>
        </p:nvPicPr>
        <p:blipFill rotWithShape="1">
          <a:blip r:embed="rId2"/>
          <a:srcRect l="3458" t="17005" b="6916"/>
          <a:stretch/>
        </p:blipFill>
        <p:spPr>
          <a:xfrm rot="20999534">
            <a:off x="7400381" y="5447214"/>
            <a:ext cx="1399490" cy="1102851"/>
          </a:xfrm>
          <a:prstGeom prst="rect">
            <a:avLst/>
          </a:prstGeom>
        </p:spPr>
      </p:pic>
    </p:spTree>
    <p:extLst>
      <p:ext uri="{BB962C8B-B14F-4D97-AF65-F5344CB8AC3E}">
        <p14:creationId xmlns:p14="http://schemas.microsoft.com/office/powerpoint/2010/main" val="1515552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wearing glasses and a white shirt&#10;&#10;Description automatically generated with low confidence">
            <a:extLst>
              <a:ext uri="{FF2B5EF4-FFF2-40B4-BE49-F238E27FC236}">
                <a16:creationId xmlns:a16="http://schemas.microsoft.com/office/drawing/2014/main" id="{8EC19DA6-0943-4E08-9FAD-3791068D10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9089" y="1432630"/>
            <a:ext cx="1221123" cy="1491515"/>
          </a:xfrm>
        </p:spPr>
      </p:pic>
      <p:sp>
        <p:nvSpPr>
          <p:cNvPr id="3" name="Title 2"/>
          <p:cNvSpPr>
            <a:spLocks noGrp="1"/>
          </p:cNvSpPr>
          <p:nvPr>
            <p:ph type="title"/>
          </p:nvPr>
        </p:nvSpPr>
        <p:spPr>
          <a:xfrm>
            <a:off x="536115" y="-122840"/>
            <a:ext cx="8229600" cy="1143000"/>
          </a:xfrm>
        </p:spPr>
        <p:txBody>
          <a:bodyPr>
            <a:normAutofit/>
          </a:bodyPr>
          <a:lstStyle/>
          <a:p>
            <a:pPr algn="ctr"/>
            <a:r>
              <a:rPr lang="en-US" dirty="0">
                <a:solidFill>
                  <a:schemeClr val="accent4">
                    <a:lumMod val="75000"/>
                  </a:schemeClr>
                </a:solidFill>
              </a:rPr>
              <a:t>Meet our Total Joint Team</a:t>
            </a:r>
          </a:p>
        </p:txBody>
      </p:sp>
      <p:sp>
        <p:nvSpPr>
          <p:cNvPr id="4" name="TextBox 3"/>
          <p:cNvSpPr txBox="1"/>
          <p:nvPr/>
        </p:nvSpPr>
        <p:spPr>
          <a:xfrm>
            <a:off x="2689749" y="3003916"/>
            <a:ext cx="1243392" cy="707886"/>
          </a:xfrm>
          <a:prstGeom prst="rect">
            <a:avLst/>
          </a:prstGeom>
          <a:noFill/>
        </p:spPr>
        <p:txBody>
          <a:bodyPr wrap="square" rtlCol="0">
            <a:spAutoFit/>
          </a:bodyPr>
          <a:lstStyle/>
          <a:p>
            <a:r>
              <a:rPr lang="en-US" sz="800" b="1" dirty="0">
                <a:effectLst/>
              </a:rPr>
              <a:t>Douglas J. Keele, DO</a:t>
            </a:r>
          </a:p>
          <a:p>
            <a:r>
              <a:rPr lang="en-US" sz="800" dirty="0">
                <a:effectLst/>
              </a:rPr>
              <a:t>Orthopedic &amp; Sports Medicine Surgeon</a:t>
            </a:r>
          </a:p>
          <a:p>
            <a:r>
              <a:rPr lang="en-US" sz="1600" dirty="0">
                <a:latin typeface="Calibri" panose="020F0502020204030204" pitchFamily="34" charset="0"/>
              </a:rPr>
              <a:t>          </a:t>
            </a:r>
          </a:p>
        </p:txBody>
      </p:sp>
      <p:pic>
        <p:nvPicPr>
          <p:cNvPr id="2" name="Picture 1">
            <a:extLst>
              <a:ext uri="{FF2B5EF4-FFF2-40B4-BE49-F238E27FC236}">
                <a16:creationId xmlns:a16="http://schemas.microsoft.com/office/drawing/2014/main" id="{60C64A48-41C3-481A-9AD7-B56AB9C24568}"/>
              </a:ext>
            </a:extLst>
          </p:cNvPr>
          <p:cNvPicPr>
            <a:picLocks noChangeAspect="1"/>
          </p:cNvPicPr>
          <p:nvPr/>
        </p:nvPicPr>
        <p:blipFill>
          <a:blip r:embed="rId4"/>
          <a:stretch>
            <a:fillRect/>
          </a:stretch>
        </p:blipFill>
        <p:spPr>
          <a:xfrm>
            <a:off x="1913722" y="3962798"/>
            <a:ext cx="1200241" cy="1466009"/>
          </a:xfrm>
          <a:prstGeom prst="rect">
            <a:avLst/>
          </a:prstGeom>
        </p:spPr>
      </p:pic>
      <p:sp>
        <p:nvSpPr>
          <p:cNvPr id="16" name="TextBox 15">
            <a:extLst>
              <a:ext uri="{FF2B5EF4-FFF2-40B4-BE49-F238E27FC236}">
                <a16:creationId xmlns:a16="http://schemas.microsoft.com/office/drawing/2014/main" id="{EF9F69AB-EC56-41C5-B598-CD5CE3A02607}"/>
              </a:ext>
            </a:extLst>
          </p:cNvPr>
          <p:cNvSpPr txBox="1"/>
          <p:nvPr/>
        </p:nvSpPr>
        <p:spPr>
          <a:xfrm>
            <a:off x="4076479" y="2990830"/>
            <a:ext cx="1200242" cy="461665"/>
          </a:xfrm>
          <a:prstGeom prst="rect">
            <a:avLst/>
          </a:prstGeom>
          <a:noFill/>
        </p:spPr>
        <p:txBody>
          <a:bodyPr wrap="square" rtlCol="0">
            <a:spAutoFit/>
          </a:bodyPr>
          <a:lstStyle/>
          <a:p>
            <a:r>
              <a:rPr lang="en-US" sz="800" b="1" dirty="0"/>
              <a:t>Casey</a:t>
            </a:r>
            <a:r>
              <a:rPr lang="en-US" sz="800" b="1" dirty="0">
                <a:effectLst/>
              </a:rPr>
              <a:t> </a:t>
            </a:r>
            <a:r>
              <a:rPr lang="en-US" sz="800" b="1" dirty="0"/>
              <a:t>L</a:t>
            </a:r>
            <a:r>
              <a:rPr lang="en-US" sz="800" b="1" dirty="0">
                <a:effectLst/>
              </a:rPr>
              <a:t>. </a:t>
            </a:r>
            <a:r>
              <a:rPr lang="en-US" sz="800" b="1" dirty="0"/>
              <a:t>Lagan</a:t>
            </a:r>
            <a:r>
              <a:rPr lang="en-US" sz="800" b="1" dirty="0">
                <a:effectLst/>
              </a:rPr>
              <a:t>, MD</a:t>
            </a:r>
          </a:p>
          <a:p>
            <a:r>
              <a:rPr lang="en-US" sz="800" dirty="0">
                <a:effectLst/>
              </a:rPr>
              <a:t>Orthopedic &amp; Sports Medicine Surgeon</a:t>
            </a:r>
          </a:p>
        </p:txBody>
      </p:sp>
      <p:pic>
        <p:nvPicPr>
          <p:cNvPr id="18" name="Picture 17" descr="A person wearing a white shirt and blue tie&#10;&#10;Description automatically generated with medium confidence">
            <a:extLst>
              <a:ext uri="{FF2B5EF4-FFF2-40B4-BE49-F238E27FC236}">
                <a16:creationId xmlns:a16="http://schemas.microsoft.com/office/drawing/2014/main" id="{B730CDBE-D5D2-4B50-A61F-79101EDB3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2059" y="1420246"/>
            <a:ext cx="1226754" cy="1498392"/>
          </a:xfrm>
          <a:prstGeom prst="rect">
            <a:avLst/>
          </a:prstGeom>
        </p:spPr>
      </p:pic>
      <p:sp>
        <p:nvSpPr>
          <p:cNvPr id="19" name="TextBox 18">
            <a:extLst>
              <a:ext uri="{FF2B5EF4-FFF2-40B4-BE49-F238E27FC236}">
                <a16:creationId xmlns:a16="http://schemas.microsoft.com/office/drawing/2014/main" id="{3A4F4C30-9559-438E-8066-F5BE40A0657D}"/>
              </a:ext>
            </a:extLst>
          </p:cNvPr>
          <p:cNvSpPr txBox="1"/>
          <p:nvPr/>
        </p:nvSpPr>
        <p:spPr>
          <a:xfrm>
            <a:off x="5445198" y="2990829"/>
            <a:ext cx="1213615" cy="461665"/>
          </a:xfrm>
          <a:prstGeom prst="rect">
            <a:avLst/>
          </a:prstGeom>
          <a:noFill/>
        </p:spPr>
        <p:txBody>
          <a:bodyPr wrap="square" rtlCol="0">
            <a:spAutoFit/>
          </a:bodyPr>
          <a:lstStyle/>
          <a:p>
            <a:r>
              <a:rPr lang="en-US" sz="800" b="1" dirty="0">
                <a:effectLst/>
              </a:rPr>
              <a:t>Eric J. Thiel, MD</a:t>
            </a:r>
          </a:p>
          <a:p>
            <a:r>
              <a:rPr lang="en-US" sz="800" dirty="0">
                <a:effectLst/>
              </a:rPr>
              <a:t>Orthopedic &amp; Sports Medicine Surgeon</a:t>
            </a:r>
          </a:p>
        </p:txBody>
      </p:sp>
      <p:sp>
        <p:nvSpPr>
          <p:cNvPr id="22" name="TextBox 21">
            <a:extLst>
              <a:ext uri="{FF2B5EF4-FFF2-40B4-BE49-F238E27FC236}">
                <a16:creationId xmlns:a16="http://schemas.microsoft.com/office/drawing/2014/main" id="{772218BC-2619-4B0D-9695-A0547F627E1D}"/>
              </a:ext>
            </a:extLst>
          </p:cNvPr>
          <p:cNvSpPr txBox="1"/>
          <p:nvPr/>
        </p:nvSpPr>
        <p:spPr>
          <a:xfrm>
            <a:off x="1725651" y="5551213"/>
            <a:ext cx="1524000" cy="215444"/>
          </a:xfrm>
          <a:prstGeom prst="rect">
            <a:avLst/>
          </a:prstGeom>
          <a:noFill/>
        </p:spPr>
        <p:txBody>
          <a:bodyPr wrap="square" rtlCol="0">
            <a:spAutoFit/>
          </a:bodyPr>
          <a:lstStyle/>
          <a:p>
            <a:r>
              <a:rPr lang="en-US" sz="800" b="1" dirty="0"/>
              <a:t>Stephanie M. Kniech, PA-C</a:t>
            </a:r>
          </a:p>
        </p:txBody>
      </p:sp>
      <p:pic>
        <p:nvPicPr>
          <p:cNvPr id="24" name="Picture 23" descr="A picture containing person, person, necktie, clothing&#10;&#10;Description automatically generated">
            <a:extLst>
              <a:ext uri="{FF2B5EF4-FFF2-40B4-BE49-F238E27FC236}">
                <a16:creationId xmlns:a16="http://schemas.microsoft.com/office/drawing/2014/main" id="{558B8392-38AA-445B-8B18-0CFD1B8D7C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1573" y="3964510"/>
            <a:ext cx="1200242" cy="1466012"/>
          </a:xfrm>
          <a:prstGeom prst="rect">
            <a:avLst/>
          </a:prstGeom>
        </p:spPr>
      </p:pic>
      <p:sp>
        <p:nvSpPr>
          <p:cNvPr id="25" name="TextBox 24">
            <a:extLst>
              <a:ext uri="{FF2B5EF4-FFF2-40B4-BE49-F238E27FC236}">
                <a16:creationId xmlns:a16="http://schemas.microsoft.com/office/drawing/2014/main" id="{25EE3E5B-BF3F-4031-8CCF-69E591952BFC}"/>
              </a:ext>
            </a:extLst>
          </p:cNvPr>
          <p:cNvSpPr txBox="1"/>
          <p:nvPr/>
        </p:nvSpPr>
        <p:spPr>
          <a:xfrm>
            <a:off x="4677613" y="5551213"/>
            <a:ext cx="1981200" cy="215444"/>
          </a:xfrm>
          <a:prstGeom prst="rect">
            <a:avLst/>
          </a:prstGeom>
          <a:noFill/>
        </p:spPr>
        <p:txBody>
          <a:bodyPr wrap="square" rtlCol="0">
            <a:spAutoFit/>
          </a:bodyPr>
          <a:lstStyle/>
          <a:p>
            <a:r>
              <a:rPr lang="en-US" sz="800" b="1" dirty="0">
                <a:effectLst/>
              </a:rPr>
              <a:t>  C. Kevin Martin, PA-C</a:t>
            </a:r>
          </a:p>
        </p:txBody>
      </p:sp>
      <p:pic>
        <p:nvPicPr>
          <p:cNvPr id="27" name="Picture 26" descr="A person wearing a white shirt and blue tie&#10;&#10;Description automatically generated with medium confidence">
            <a:extLst>
              <a:ext uri="{FF2B5EF4-FFF2-40B4-BE49-F238E27FC236}">
                <a16:creationId xmlns:a16="http://schemas.microsoft.com/office/drawing/2014/main" id="{D7787A8C-0DE4-4985-B93A-B6EE5E6C5F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202" y="3942669"/>
            <a:ext cx="1200245" cy="1503081"/>
          </a:xfrm>
          <a:prstGeom prst="rect">
            <a:avLst/>
          </a:prstGeom>
        </p:spPr>
      </p:pic>
      <p:sp>
        <p:nvSpPr>
          <p:cNvPr id="28" name="TextBox 27">
            <a:extLst>
              <a:ext uri="{FF2B5EF4-FFF2-40B4-BE49-F238E27FC236}">
                <a16:creationId xmlns:a16="http://schemas.microsoft.com/office/drawing/2014/main" id="{801AE7C2-6E21-4817-A5EA-2390ABAED897}"/>
              </a:ext>
            </a:extLst>
          </p:cNvPr>
          <p:cNvSpPr txBox="1"/>
          <p:nvPr/>
        </p:nvSpPr>
        <p:spPr>
          <a:xfrm>
            <a:off x="6025850" y="5551213"/>
            <a:ext cx="1488943" cy="215444"/>
          </a:xfrm>
          <a:prstGeom prst="rect">
            <a:avLst/>
          </a:prstGeom>
          <a:noFill/>
        </p:spPr>
        <p:txBody>
          <a:bodyPr wrap="square" rtlCol="0">
            <a:spAutoFit/>
          </a:bodyPr>
          <a:lstStyle/>
          <a:p>
            <a:r>
              <a:rPr lang="en-US" sz="800" b="1" dirty="0"/>
              <a:t>  Aaron C. Wanish, PA-C</a:t>
            </a:r>
          </a:p>
        </p:txBody>
      </p:sp>
      <p:pic>
        <p:nvPicPr>
          <p:cNvPr id="7" name="Picture 6">
            <a:extLst>
              <a:ext uri="{FF2B5EF4-FFF2-40B4-BE49-F238E27FC236}">
                <a16:creationId xmlns:a16="http://schemas.microsoft.com/office/drawing/2014/main" id="{B5607787-C63F-5534-0890-E69AEBFEBC9F}"/>
              </a:ext>
            </a:extLst>
          </p:cNvPr>
          <p:cNvPicPr>
            <a:picLocks noChangeAspect="1"/>
          </p:cNvPicPr>
          <p:nvPr/>
        </p:nvPicPr>
        <p:blipFill>
          <a:blip r:embed="rId8"/>
          <a:stretch>
            <a:fillRect/>
          </a:stretch>
        </p:blipFill>
        <p:spPr>
          <a:xfrm>
            <a:off x="4050794" y="1420247"/>
            <a:ext cx="1200242" cy="1498391"/>
          </a:xfrm>
          <a:prstGeom prst="rect">
            <a:avLst/>
          </a:prstGeom>
        </p:spPr>
      </p:pic>
      <p:pic>
        <p:nvPicPr>
          <p:cNvPr id="8" name="Picture 7" descr="A person wearing a white shirt and purple tie&#10;&#10;Description automatically generated with medium confidence">
            <a:extLst>
              <a:ext uri="{FF2B5EF4-FFF2-40B4-BE49-F238E27FC236}">
                <a16:creationId xmlns:a16="http://schemas.microsoft.com/office/drawing/2014/main" id="{E51D8903-4E04-8286-DE87-999292181E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581" y="3954236"/>
            <a:ext cx="1221123" cy="1491515"/>
          </a:xfrm>
          <a:prstGeom prst="rect">
            <a:avLst/>
          </a:prstGeom>
        </p:spPr>
      </p:pic>
      <p:sp>
        <p:nvSpPr>
          <p:cNvPr id="10" name="TextBox 9">
            <a:extLst>
              <a:ext uri="{FF2B5EF4-FFF2-40B4-BE49-F238E27FC236}">
                <a16:creationId xmlns:a16="http://schemas.microsoft.com/office/drawing/2014/main" id="{01CD60B6-1713-685B-1B26-80D62E7D906D}"/>
              </a:ext>
            </a:extLst>
          </p:cNvPr>
          <p:cNvSpPr txBox="1"/>
          <p:nvPr/>
        </p:nvSpPr>
        <p:spPr>
          <a:xfrm>
            <a:off x="3188670" y="5571325"/>
            <a:ext cx="1488943" cy="215444"/>
          </a:xfrm>
          <a:prstGeom prst="rect">
            <a:avLst/>
          </a:prstGeom>
          <a:noFill/>
        </p:spPr>
        <p:txBody>
          <a:bodyPr wrap="square" rtlCol="0">
            <a:spAutoFit/>
          </a:bodyPr>
          <a:lstStyle/>
          <a:p>
            <a:r>
              <a:rPr lang="en-US" sz="800" b="1" dirty="0">
                <a:effectLst/>
              </a:rPr>
              <a:t>Christian L. Tomski, PA-C</a:t>
            </a:r>
          </a:p>
        </p:txBody>
      </p:sp>
      <p:sp>
        <p:nvSpPr>
          <p:cNvPr id="17" name="TextBox 16">
            <a:extLst>
              <a:ext uri="{FF2B5EF4-FFF2-40B4-BE49-F238E27FC236}">
                <a16:creationId xmlns:a16="http://schemas.microsoft.com/office/drawing/2014/main" id="{AA439405-856B-B3F9-C308-DEAD1FC3FFEC}"/>
              </a:ext>
            </a:extLst>
          </p:cNvPr>
          <p:cNvSpPr txBox="1"/>
          <p:nvPr/>
        </p:nvSpPr>
        <p:spPr>
          <a:xfrm>
            <a:off x="7374087" y="5551213"/>
            <a:ext cx="1488943" cy="215444"/>
          </a:xfrm>
          <a:prstGeom prst="rect">
            <a:avLst/>
          </a:prstGeom>
          <a:noFill/>
        </p:spPr>
        <p:txBody>
          <a:bodyPr wrap="square" rtlCol="0">
            <a:spAutoFit/>
          </a:bodyPr>
          <a:lstStyle/>
          <a:p>
            <a:r>
              <a:rPr lang="en-US" sz="800" b="1" dirty="0"/>
              <a:t>  Lindsay S. Novak, PA-C</a:t>
            </a:r>
          </a:p>
        </p:txBody>
      </p:sp>
      <p:pic>
        <p:nvPicPr>
          <p:cNvPr id="26" name="Picture 25">
            <a:extLst>
              <a:ext uri="{FF2B5EF4-FFF2-40B4-BE49-F238E27FC236}">
                <a16:creationId xmlns:a16="http://schemas.microsoft.com/office/drawing/2014/main" id="{46BF098D-9293-174E-2C32-9307D7180345}"/>
              </a:ext>
            </a:extLst>
          </p:cNvPr>
          <p:cNvPicPr>
            <a:picLocks noChangeAspect="1"/>
          </p:cNvPicPr>
          <p:nvPr/>
        </p:nvPicPr>
        <p:blipFill>
          <a:blip r:embed="rId10"/>
          <a:stretch>
            <a:fillRect/>
          </a:stretch>
        </p:blipFill>
        <p:spPr>
          <a:xfrm>
            <a:off x="7502834" y="3942669"/>
            <a:ext cx="1200246" cy="1503081"/>
          </a:xfrm>
          <a:prstGeom prst="rect">
            <a:avLst/>
          </a:prstGeom>
        </p:spPr>
      </p:pic>
      <p:pic>
        <p:nvPicPr>
          <p:cNvPr id="31" name="Picture 30" descr="A person wearing glasses and a white lab coat&#10;&#10;AI-generated content may be incorrect.">
            <a:extLst>
              <a:ext uri="{FF2B5EF4-FFF2-40B4-BE49-F238E27FC236}">
                <a16:creationId xmlns:a16="http://schemas.microsoft.com/office/drawing/2014/main" id="{57C330D4-3ACA-ED05-2F14-EF2D20D308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3980" y="3970465"/>
            <a:ext cx="1221124" cy="1466009"/>
          </a:xfrm>
          <a:prstGeom prst="rect">
            <a:avLst/>
          </a:prstGeom>
        </p:spPr>
      </p:pic>
      <p:sp>
        <p:nvSpPr>
          <p:cNvPr id="33" name="TextBox 32">
            <a:extLst>
              <a:ext uri="{FF2B5EF4-FFF2-40B4-BE49-F238E27FC236}">
                <a16:creationId xmlns:a16="http://schemas.microsoft.com/office/drawing/2014/main" id="{0768F4F8-A662-A210-0E1A-5DA0A3ADD337}"/>
              </a:ext>
            </a:extLst>
          </p:cNvPr>
          <p:cNvSpPr txBox="1"/>
          <p:nvPr/>
        </p:nvSpPr>
        <p:spPr>
          <a:xfrm>
            <a:off x="462998" y="5561269"/>
            <a:ext cx="1488943" cy="215444"/>
          </a:xfrm>
          <a:prstGeom prst="rect">
            <a:avLst/>
          </a:prstGeom>
          <a:noFill/>
        </p:spPr>
        <p:txBody>
          <a:bodyPr wrap="square" rtlCol="0">
            <a:spAutoFit/>
          </a:bodyPr>
          <a:lstStyle/>
          <a:p>
            <a:r>
              <a:rPr lang="en-US" sz="800" b="1" dirty="0"/>
              <a:t>  Karly Nesbitt, PA-C</a:t>
            </a:r>
          </a:p>
        </p:txBody>
      </p:sp>
    </p:spTree>
    <p:extLst>
      <p:ext uri="{BB962C8B-B14F-4D97-AF65-F5344CB8AC3E}">
        <p14:creationId xmlns:p14="http://schemas.microsoft.com/office/powerpoint/2010/main" val="41362816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CF519-F404-5D10-D33F-1680A7F25B43}"/>
              </a:ext>
            </a:extLst>
          </p:cNvPr>
          <p:cNvSpPr>
            <a:spLocks noGrp="1"/>
          </p:cNvSpPr>
          <p:nvPr>
            <p:ph idx="1"/>
          </p:nvPr>
        </p:nvSpPr>
        <p:spPr/>
        <p:txBody>
          <a:bodyPr>
            <a:normAutofit fontScale="92500" lnSpcReduction="10000"/>
          </a:bodyPr>
          <a:lstStyle/>
          <a:p>
            <a:r>
              <a:rPr lang="en-US" sz="2400" dirty="0"/>
              <a:t>Bruising, swelling, warmth and some redness and some bleeding after surgery is normal.</a:t>
            </a:r>
          </a:p>
          <a:p>
            <a:endParaRPr lang="en-US" sz="2400" dirty="0"/>
          </a:p>
          <a:p>
            <a:r>
              <a:rPr lang="en-US" sz="2400" dirty="0"/>
              <a:t>You may have an area of pain, bruising or redness across your thigh on the surgical leg from the tourniquet used during surgery.</a:t>
            </a:r>
          </a:p>
          <a:p>
            <a:endParaRPr lang="en-US" sz="2400" dirty="0"/>
          </a:p>
          <a:p>
            <a:r>
              <a:rPr lang="en-US" sz="2400" dirty="0"/>
              <a:t>Notify your surgeon if there is increased drainage, redness, pain, odor, or significant heat around the incision.</a:t>
            </a:r>
          </a:p>
          <a:p>
            <a:endParaRPr lang="en-US" sz="2400" dirty="0"/>
          </a:p>
          <a:p>
            <a:r>
              <a:rPr lang="en-US" sz="2400" dirty="0"/>
              <a:t>Take your temperature if you are feeling warm or sick. Call your surgeon’s office if it exceeds 100.5.</a:t>
            </a:r>
          </a:p>
        </p:txBody>
      </p:sp>
      <p:sp>
        <p:nvSpPr>
          <p:cNvPr id="3" name="Title 2">
            <a:extLst>
              <a:ext uri="{FF2B5EF4-FFF2-40B4-BE49-F238E27FC236}">
                <a16:creationId xmlns:a16="http://schemas.microsoft.com/office/drawing/2014/main" id="{86B6ED68-EBDF-4619-FAB1-3AFFC88AF1DC}"/>
              </a:ext>
            </a:extLst>
          </p:cNvPr>
          <p:cNvSpPr>
            <a:spLocks noGrp="1"/>
          </p:cNvSpPr>
          <p:nvPr>
            <p:ph type="title"/>
          </p:nvPr>
        </p:nvSpPr>
        <p:spPr/>
        <p:txBody>
          <a:bodyPr/>
          <a:lstStyle/>
          <a:p>
            <a:pPr algn="ctr"/>
            <a:r>
              <a:rPr lang="en-US" dirty="0">
                <a:solidFill>
                  <a:schemeClr val="accent4">
                    <a:lumMod val="75000"/>
                  </a:schemeClr>
                </a:solidFill>
              </a:rPr>
              <a:t>Wound Care (continued)</a:t>
            </a:r>
          </a:p>
        </p:txBody>
      </p:sp>
      <p:pic>
        <p:nvPicPr>
          <p:cNvPr id="4" name="Picture 3">
            <a:extLst>
              <a:ext uri="{FF2B5EF4-FFF2-40B4-BE49-F238E27FC236}">
                <a16:creationId xmlns:a16="http://schemas.microsoft.com/office/drawing/2014/main" id="{925D5FAF-C985-43A4-2189-63ED5F1111A7}"/>
              </a:ext>
            </a:extLst>
          </p:cNvPr>
          <p:cNvPicPr>
            <a:picLocks noChangeAspect="1"/>
          </p:cNvPicPr>
          <p:nvPr/>
        </p:nvPicPr>
        <p:blipFill rotWithShape="1">
          <a:blip r:embed="rId2"/>
          <a:srcRect l="3458" t="17005" b="6916"/>
          <a:stretch/>
        </p:blipFill>
        <p:spPr>
          <a:xfrm rot="20999534">
            <a:off x="7400382" y="5447214"/>
            <a:ext cx="1399490" cy="1102851"/>
          </a:xfrm>
          <a:prstGeom prst="rect">
            <a:avLst/>
          </a:prstGeom>
        </p:spPr>
      </p:pic>
    </p:spTree>
    <p:extLst>
      <p:ext uri="{BB962C8B-B14F-4D97-AF65-F5344CB8AC3E}">
        <p14:creationId xmlns:p14="http://schemas.microsoft.com/office/powerpoint/2010/main" val="5486371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a:p>
            <a:r>
              <a:rPr lang="en-US" sz="3600" dirty="0"/>
              <a:t>Blood Clots</a:t>
            </a:r>
          </a:p>
          <a:p>
            <a:r>
              <a:rPr lang="en-US" sz="3600" dirty="0"/>
              <a:t>Pulmonary Embolism</a:t>
            </a:r>
          </a:p>
          <a:p>
            <a:r>
              <a:rPr lang="en-US" sz="3600" dirty="0"/>
              <a:t>Infection</a:t>
            </a:r>
          </a:p>
          <a:p>
            <a:r>
              <a:rPr lang="en-US" sz="3600" dirty="0"/>
              <a:t>Pneumonia</a:t>
            </a:r>
          </a:p>
          <a:p>
            <a:r>
              <a:rPr lang="en-US" sz="3600" dirty="0"/>
              <a:t>Constipation </a:t>
            </a:r>
          </a:p>
        </p:txBody>
      </p:sp>
      <p:sp>
        <p:nvSpPr>
          <p:cNvPr id="3" name="Title 2"/>
          <p:cNvSpPr>
            <a:spLocks noGrp="1"/>
          </p:cNvSpPr>
          <p:nvPr>
            <p:ph type="title"/>
          </p:nvPr>
        </p:nvSpPr>
        <p:spPr/>
        <p:txBody>
          <a:bodyPr>
            <a:normAutofit fontScale="90000"/>
          </a:bodyPr>
          <a:lstStyle/>
          <a:p>
            <a:pPr algn="ctr"/>
            <a:r>
              <a:rPr lang="en-US" dirty="0">
                <a:solidFill>
                  <a:schemeClr val="accent4">
                    <a:lumMod val="75000"/>
                  </a:schemeClr>
                </a:solidFill>
              </a:rPr>
              <a:t>Potential Post-Op Complications</a:t>
            </a:r>
          </a:p>
        </p:txBody>
      </p:sp>
      <p:pic>
        <p:nvPicPr>
          <p:cNvPr id="5" name="Picture 4">
            <a:extLst>
              <a:ext uri="{FF2B5EF4-FFF2-40B4-BE49-F238E27FC236}">
                <a16:creationId xmlns:a16="http://schemas.microsoft.com/office/drawing/2014/main" id="{E71F5988-5458-18E4-356D-BF4A7819E94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24400" y="4358640"/>
            <a:ext cx="4133088" cy="2036064"/>
          </a:xfrm>
          <a:prstGeom prst="rect">
            <a:avLst/>
          </a:prstGeom>
        </p:spPr>
      </p:pic>
    </p:spTree>
    <p:extLst>
      <p:ext uri="{BB962C8B-B14F-4D97-AF65-F5344CB8AC3E}">
        <p14:creationId xmlns:p14="http://schemas.microsoft.com/office/powerpoint/2010/main" val="2642765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800" dirty="0"/>
          </a:p>
          <a:p>
            <a:r>
              <a:rPr lang="en-US" sz="2800" dirty="0"/>
              <a:t>Swelling in calf, thigh, or ankle that does not go down with elevation</a:t>
            </a:r>
          </a:p>
          <a:p>
            <a:r>
              <a:rPr lang="en-US" sz="2800" dirty="0"/>
              <a:t>Pain or tenderness in calf</a:t>
            </a:r>
          </a:p>
          <a:p>
            <a:r>
              <a:rPr lang="en-US" sz="2800" dirty="0"/>
              <a:t>Do not massage</a:t>
            </a:r>
          </a:p>
          <a:p>
            <a:r>
              <a:rPr lang="en-US" sz="2800" dirty="0"/>
              <a:t>Can be either leg (operative or non operative)</a:t>
            </a:r>
          </a:p>
          <a:p>
            <a:r>
              <a:rPr lang="en-US" sz="2800" dirty="0"/>
              <a:t>Notify Physician immediately if symptoms begin</a:t>
            </a:r>
          </a:p>
        </p:txBody>
      </p:sp>
      <p:sp>
        <p:nvSpPr>
          <p:cNvPr id="3" name="Title 2"/>
          <p:cNvSpPr>
            <a:spLocks noGrp="1"/>
          </p:cNvSpPr>
          <p:nvPr>
            <p:ph type="title"/>
          </p:nvPr>
        </p:nvSpPr>
        <p:spPr/>
        <p:txBody>
          <a:bodyPr>
            <a:normAutofit fontScale="90000"/>
          </a:bodyPr>
          <a:lstStyle/>
          <a:p>
            <a:pPr algn="ctr"/>
            <a:r>
              <a:rPr lang="en-US" dirty="0">
                <a:solidFill>
                  <a:schemeClr val="accent4">
                    <a:lumMod val="75000"/>
                  </a:schemeClr>
                </a:solidFill>
              </a:rPr>
              <a:t>Potential Complication – </a:t>
            </a:r>
            <a:br>
              <a:rPr lang="en-US" dirty="0">
                <a:solidFill>
                  <a:schemeClr val="accent4">
                    <a:lumMod val="75000"/>
                  </a:schemeClr>
                </a:solidFill>
              </a:rPr>
            </a:br>
            <a:r>
              <a:rPr lang="en-US" dirty="0">
                <a:solidFill>
                  <a:schemeClr val="accent4">
                    <a:lumMod val="75000"/>
                  </a:schemeClr>
                </a:solidFill>
              </a:rPr>
              <a:t>Blood Clots /DVT </a:t>
            </a:r>
          </a:p>
        </p:txBody>
      </p:sp>
      <p:pic>
        <p:nvPicPr>
          <p:cNvPr id="5" name="Picture 4" descr="Close up view of platelets in the blood">
            <a:extLst>
              <a:ext uri="{FF2B5EF4-FFF2-40B4-BE49-F238E27FC236}">
                <a16:creationId xmlns:a16="http://schemas.microsoft.com/office/drawing/2014/main" id="{A1F07C06-26AE-2D3F-09D6-A4064C386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5257800"/>
            <a:ext cx="1828800" cy="1028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333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200" dirty="0"/>
          </a:p>
          <a:p>
            <a:r>
              <a:rPr lang="en-US" sz="3200" dirty="0"/>
              <a:t>Sudden chest pains</a:t>
            </a:r>
          </a:p>
          <a:p>
            <a:r>
              <a:rPr lang="en-US" sz="3200" dirty="0"/>
              <a:t>Difficulty or rapid breathing</a:t>
            </a:r>
          </a:p>
          <a:p>
            <a:r>
              <a:rPr lang="en-US" sz="3200" dirty="0"/>
              <a:t>Shortness of breath</a:t>
            </a:r>
          </a:p>
          <a:p>
            <a:r>
              <a:rPr lang="en-US" sz="3200" dirty="0"/>
              <a:t>Sweating</a:t>
            </a:r>
          </a:p>
          <a:p>
            <a:r>
              <a:rPr lang="en-US" sz="3200" dirty="0"/>
              <a:t>Confusion</a:t>
            </a:r>
          </a:p>
          <a:p>
            <a:r>
              <a:rPr lang="en-US" sz="3200" b="1" dirty="0"/>
              <a:t>CALL 911</a:t>
            </a:r>
          </a:p>
          <a:p>
            <a:endParaRPr lang="en-US" dirty="0"/>
          </a:p>
        </p:txBody>
      </p:sp>
      <p:sp>
        <p:nvSpPr>
          <p:cNvPr id="3" name="Title 2"/>
          <p:cNvSpPr>
            <a:spLocks noGrp="1"/>
          </p:cNvSpPr>
          <p:nvPr>
            <p:ph type="title"/>
          </p:nvPr>
        </p:nvSpPr>
        <p:spPr/>
        <p:txBody>
          <a:bodyPr>
            <a:normAutofit fontScale="90000"/>
          </a:bodyPr>
          <a:lstStyle/>
          <a:p>
            <a:pPr algn="ctr"/>
            <a:r>
              <a:rPr lang="en-US" dirty="0">
                <a:solidFill>
                  <a:schemeClr val="accent4">
                    <a:lumMod val="75000"/>
                  </a:schemeClr>
                </a:solidFill>
              </a:rPr>
              <a:t>Potential Complications – Pulmonary Embolism </a:t>
            </a:r>
          </a:p>
        </p:txBody>
      </p:sp>
      <p:pic>
        <p:nvPicPr>
          <p:cNvPr id="5" name="Picture 4">
            <a:extLst>
              <a:ext uri="{FF2B5EF4-FFF2-40B4-BE49-F238E27FC236}">
                <a16:creationId xmlns:a16="http://schemas.microsoft.com/office/drawing/2014/main" id="{01843B18-F44C-806A-668D-52844F35736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38799" y="3886200"/>
            <a:ext cx="2957643" cy="2218232"/>
          </a:xfrm>
          <a:prstGeom prst="rect">
            <a:avLst/>
          </a:prstGeom>
        </p:spPr>
      </p:pic>
    </p:spTree>
    <p:extLst>
      <p:ext uri="{BB962C8B-B14F-4D97-AF65-F5344CB8AC3E}">
        <p14:creationId xmlns:p14="http://schemas.microsoft.com/office/powerpoint/2010/main" val="2821495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a:noAutofit/>
          </a:bodyPr>
          <a:lstStyle/>
          <a:p>
            <a:r>
              <a:rPr lang="en-US" sz="1800" b="1" dirty="0"/>
              <a:t>Ankle pumps</a:t>
            </a:r>
          </a:p>
          <a:p>
            <a:endParaRPr lang="en-US" sz="1800" b="1" dirty="0"/>
          </a:p>
          <a:p>
            <a:r>
              <a:rPr lang="en-US" sz="1800" b="1" dirty="0"/>
              <a:t>Early &amp; frequent ambulation</a:t>
            </a:r>
          </a:p>
          <a:p>
            <a:endParaRPr lang="en-US" sz="1800" b="1" dirty="0"/>
          </a:p>
          <a:p>
            <a:r>
              <a:rPr lang="en-US" sz="1800" b="1" dirty="0"/>
              <a:t>Compression stockings (TED hose), thigh high</a:t>
            </a:r>
          </a:p>
          <a:p>
            <a:pPr lvl="1"/>
            <a:r>
              <a:rPr lang="en-US" sz="1800" b="1" dirty="0"/>
              <a:t>One</a:t>
            </a:r>
            <a:r>
              <a:rPr lang="en-US" sz="1800" dirty="0"/>
              <a:t> pair will be provided at the hospital</a:t>
            </a:r>
          </a:p>
          <a:p>
            <a:pPr lvl="1"/>
            <a:r>
              <a:rPr lang="en-US" sz="1800" dirty="0"/>
              <a:t>For an additional pair, contact Bone and Joint PT in Rib Mountain</a:t>
            </a:r>
          </a:p>
          <a:p>
            <a:pPr lvl="1"/>
            <a:r>
              <a:rPr lang="en-US" sz="1800" dirty="0"/>
              <a:t>The patient should be present to measure for correct sizing</a:t>
            </a:r>
          </a:p>
          <a:p>
            <a:pPr marL="393192" lvl="1" indent="0">
              <a:buNone/>
            </a:pPr>
            <a:endParaRPr lang="en-US" sz="1800" dirty="0"/>
          </a:p>
          <a:p>
            <a:r>
              <a:rPr lang="en-US" sz="1800" b="1" dirty="0"/>
              <a:t>Blood thinners (for use 4-6 weeks after surgery)</a:t>
            </a:r>
          </a:p>
          <a:p>
            <a:pPr lvl="2"/>
            <a:r>
              <a:rPr lang="en-US" sz="1800" dirty="0"/>
              <a:t>Aspirin (81 mg twice daily for 6 weeks) –</a:t>
            </a:r>
            <a:r>
              <a:rPr lang="en-US" sz="1800" b="1" dirty="0"/>
              <a:t>NOT </a:t>
            </a:r>
            <a:r>
              <a:rPr lang="en-US" sz="1800" dirty="0"/>
              <a:t>given for pain </a:t>
            </a:r>
          </a:p>
          <a:p>
            <a:pPr lvl="2"/>
            <a:r>
              <a:rPr lang="en-US" sz="1800" dirty="0"/>
              <a:t>Xarelto</a:t>
            </a:r>
          </a:p>
          <a:p>
            <a:pPr lvl="2"/>
            <a:r>
              <a:rPr lang="en-US" sz="1800" dirty="0"/>
              <a:t>Eliquis</a:t>
            </a:r>
          </a:p>
          <a:p>
            <a:pPr lvl="2"/>
            <a:r>
              <a:rPr lang="en-US" sz="1800" dirty="0"/>
              <a:t>If you are already on a prescription blood thinner you will continue this medication</a:t>
            </a:r>
          </a:p>
          <a:p>
            <a:pPr marL="109728" indent="0">
              <a:buNone/>
            </a:pPr>
            <a:r>
              <a:rPr lang="en-US" sz="1800" dirty="0"/>
              <a:t>	</a:t>
            </a:r>
          </a:p>
          <a:p>
            <a:pPr marL="109728" indent="0">
              <a:buNone/>
            </a:pPr>
            <a:endParaRPr lang="en-US" sz="1800" dirty="0"/>
          </a:p>
        </p:txBody>
      </p:sp>
      <p:sp>
        <p:nvSpPr>
          <p:cNvPr id="3" name="Title 2"/>
          <p:cNvSpPr>
            <a:spLocks noGrp="1"/>
          </p:cNvSpPr>
          <p:nvPr>
            <p:ph type="title"/>
          </p:nvPr>
        </p:nvSpPr>
        <p:spPr/>
        <p:txBody>
          <a:bodyPr/>
          <a:lstStyle/>
          <a:p>
            <a:pPr algn="ctr"/>
            <a:r>
              <a:rPr lang="en-US" dirty="0">
                <a:solidFill>
                  <a:schemeClr val="accent4">
                    <a:lumMod val="75000"/>
                  </a:schemeClr>
                </a:solidFill>
              </a:rPr>
              <a:t>Preventing Blood Clots </a:t>
            </a:r>
          </a:p>
        </p:txBody>
      </p:sp>
    </p:spTree>
    <p:extLst>
      <p:ext uri="{BB962C8B-B14F-4D97-AF65-F5344CB8AC3E}">
        <p14:creationId xmlns:p14="http://schemas.microsoft.com/office/powerpoint/2010/main" val="2408095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66018"/>
            <a:ext cx="8229600" cy="4525963"/>
          </a:xfrm>
        </p:spPr>
        <p:txBody>
          <a:bodyPr>
            <a:normAutofit lnSpcReduction="10000"/>
          </a:bodyPr>
          <a:lstStyle/>
          <a:p>
            <a:pPr marL="109728" indent="0" algn="ctr">
              <a:buNone/>
            </a:pPr>
            <a:r>
              <a:rPr lang="en-US" sz="2000" b="1" dirty="0"/>
              <a:t>Watch for signs and symptoms of infection. Contact your surgeon if any of the following are present.</a:t>
            </a:r>
          </a:p>
          <a:p>
            <a:pPr marL="0" marR="0">
              <a:lnSpc>
                <a:spcPct val="115000"/>
              </a:lnSpc>
              <a:spcBef>
                <a:spcPts val="0"/>
              </a:spcBef>
              <a:spcAft>
                <a:spcPts val="600"/>
              </a:spcAft>
            </a:pPr>
            <a:endParaRPr lang="en-US" sz="19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900" dirty="0">
                <a:solidFill>
                  <a:schemeClr val="accent2"/>
                </a:solidFill>
                <a:effectLst/>
                <a:latin typeface="Century Gothic" panose="020B0502020202020204" pitchFamily="34" charset="0"/>
                <a:ea typeface="Calibri" panose="020F0502020204030204" pitchFamily="34" charset="0"/>
                <a:cs typeface="Times New Roman" panose="02020603050405020304" pitchFamily="18" charset="0"/>
              </a:rPr>
              <a:t>Swelling, Redness or Warmth: </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An incision and the surrounding tissue that increases in swelling, redness or warmth over time, or one that has red streaks radiating from it to the surrounding skin, may be infected.</a:t>
            </a:r>
          </a:p>
          <a:p>
            <a:pPr marL="0" marR="0">
              <a:lnSpc>
                <a:spcPct val="115000"/>
              </a:lnSpc>
              <a:spcBef>
                <a:spcPts val="0"/>
              </a:spcBef>
              <a:spcAft>
                <a:spcPts val="600"/>
              </a:spcAft>
            </a:pPr>
            <a:r>
              <a:rPr lang="en-US" sz="1900" dirty="0">
                <a:solidFill>
                  <a:schemeClr val="accent2"/>
                </a:solidFill>
                <a:effectLst/>
                <a:latin typeface="Century Gothic" panose="020B0502020202020204" pitchFamily="34" charset="0"/>
                <a:ea typeface="Calibri" panose="020F0502020204030204" pitchFamily="34" charset="0"/>
                <a:cs typeface="Times New Roman" panose="02020603050405020304" pitchFamily="18" charset="0"/>
              </a:rPr>
              <a:t>Drainage from the Incision: </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Foul-smelling drainage or pus may start to appear on an infected incision. </a:t>
            </a:r>
          </a:p>
          <a:p>
            <a:pPr marL="0" marR="0">
              <a:lnSpc>
                <a:spcPct val="115000"/>
              </a:lnSpc>
              <a:spcBef>
                <a:spcPts val="0"/>
              </a:spcBef>
              <a:spcAft>
                <a:spcPts val="600"/>
              </a:spcAft>
            </a:pPr>
            <a:r>
              <a:rPr lang="en-US" sz="1900" dirty="0">
                <a:solidFill>
                  <a:schemeClr val="accent2"/>
                </a:solidFill>
                <a:effectLst/>
                <a:latin typeface="Century Gothic" panose="020B0502020202020204" pitchFamily="34" charset="0"/>
                <a:ea typeface="Calibri" panose="020F0502020204030204" pitchFamily="34" charset="0"/>
                <a:cs typeface="Times New Roman" panose="02020603050405020304" pitchFamily="18" charset="0"/>
              </a:rPr>
              <a:t>Increased Pain: </a:t>
            </a:r>
            <a:r>
              <a:rPr lang="en-US" sz="1900" dirty="0">
                <a:effectLst/>
                <a:latin typeface="Century Gothic" panose="020B0502020202020204" pitchFamily="34" charset="0"/>
                <a:ea typeface="Calibri" panose="020F0502020204030204" pitchFamily="34" charset="0"/>
                <a:cs typeface="Times New Roman" panose="02020603050405020304" pitchFamily="18" charset="0"/>
              </a:rPr>
              <a:t>Your pain should slowly and steadily diminish as you heal. If your pain level at the surgical site increases for no apparent reason, you may be developing an infection.</a:t>
            </a:r>
          </a:p>
          <a:p>
            <a:pPr marL="0" marR="0">
              <a:lnSpc>
                <a:spcPct val="115000"/>
              </a:lnSpc>
              <a:spcBef>
                <a:spcPts val="0"/>
              </a:spcBef>
              <a:spcAft>
                <a:spcPts val="600"/>
              </a:spcAft>
            </a:pPr>
            <a:r>
              <a:rPr lang="en-US" sz="1900" dirty="0">
                <a:solidFill>
                  <a:schemeClr val="accent2"/>
                </a:solidFill>
                <a:latin typeface="Century Gothic" panose="020B0502020202020204" pitchFamily="34" charset="0"/>
                <a:cs typeface="Times New Roman" panose="02020603050405020304" pitchFamily="18" charset="0"/>
              </a:rPr>
              <a:t>Fever and chills: </a:t>
            </a:r>
            <a:r>
              <a:rPr lang="en-US" sz="1900" dirty="0">
                <a:latin typeface="Century Gothic" panose="020B0502020202020204" pitchFamily="34" charset="0"/>
                <a:cs typeface="Times New Roman" panose="02020603050405020304" pitchFamily="18" charset="0"/>
              </a:rPr>
              <a:t>Temperature &gt;100.5</a:t>
            </a:r>
            <a:endParaRPr lang="en-US" sz="1900" dirty="0"/>
          </a:p>
          <a:p>
            <a:endParaRPr lang="en-US" dirty="0"/>
          </a:p>
        </p:txBody>
      </p:sp>
      <p:sp>
        <p:nvSpPr>
          <p:cNvPr id="3" name="Title 2"/>
          <p:cNvSpPr>
            <a:spLocks noGrp="1"/>
          </p:cNvSpPr>
          <p:nvPr>
            <p:ph type="title"/>
          </p:nvPr>
        </p:nvSpPr>
        <p:spPr>
          <a:xfrm>
            <a:off x="457200" y="174594"/>
            <a:ext cx="8229600" cy="960438"/>
          </a:xfrm>
        </p:spPr>
        <p:txBody>
          <a:bodyPr/>
          <a:lstStyle/>
          <a:p>
            <a:pPr algn="ctr"/>
            <a:r>
              <a:rPr lang="en-US" dirty="0">
                <a:solidFill>
                  <a:schemeClr val="accent4">
                    <a:lumMod val="75000"/>
                  </a:schemeClr>
                </a:solidFill>
              </a:rPr>
              <a:t>Infection Prevention</a:t>
            </a:r>
          </a:p>
        </p:txBody>
      </p:sp>
      <p:pic>
        <p:nvPicPr>
          <p:cNvPr id="5" name="Picture 4">
            <a:extLst>
              <a:ext uri="{FF2B5EF4-FFF2-40B4-BE49-F238E27FC236}">
                <a16:creationId xmlns:a16="http://schemas.microsoft.com/office/drawing/2014/main" id="{F208AB8A-5841-2C42-7F1C-943955B634E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57600" y="5562600"/>
            <a:ext cx="1534850" cy="8633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0168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sz="3200" dirty="0"/>
              <a:t>Cough</a:t>
            </a:r>
          </a:p>
          <a:p>
            <a:r>
              <a:rPr lang="en-US" sz="3200" dirty="0"/>
              <a:t>Shortness of Breath</a:t>
            </a:r>
          </a:p>
          <a:p>
            <a:r>
              <a:rPr lang="en-US" sz="3200" dirty="0"/>
              <a:t>Fever</a:t>
            </a:r>
          </a:p>
        </p:txBody>
      </p:sp>
      <p:sp>
        <p:nvSpPr>
          <p:cNvPr id="3" name="Title 2"/>
          <p:cNvSpPr>
            <a:spLocks noGrp="1"/>
          </p:cNvSpPr>
          <p:nvPr>
            <p:ph type="title"/>
          </p:nvPr>
        </p:nvSpPr>
        <p:spPr/>
        <p:txBody>
          <a:bodyPr>
            <a:normAutofit fontScale="90000"/>
          </a:bodyPr>
          <a:lstStyle/>
          <a:p>
            <a:pPr algn="ctr"/>
            <a:r>
              <a:rPr lang="en-US" dirty="0">
                <a:solidFill>
                  <a:schemeClr val="accent4">
                    <a:lumMod val="75000"/>
                  </a:schemeClr>
                </a:solidFill>
              </a:rPr>
              <a:t>Potential Complication - Pneumonia</a:t>
            </a:r>
          </a:p>
        </p:txBody>
      </p:sp>
      <p:pic>
        <p:nvPicPr>
          <p:cNvPr id="3074" name="Picture 2" descr="Inline image">
            <a:extLst>
              <a:ext uri="{FF2B5EF4-FFF2-40B4-BE49-F238E27FC236}">
                <a16:creationId xmlns:a16="http://schemas.microsoft.com/office/drawing/2014/main" id="{58083754-B6B4-407B-8499-8A8F641B4C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191000"/>
            <a:ext cx="2733471" cy="204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713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19150"/>
            <a:ext cx="8229600" cy="4525963"/>
          </a:xfrm>
        </p:spPr>
        <p:txBody>
          <a:bodyPr>
            <a:normAutofit/>
          </a:bodyPr>
          <a:lstStyle/>
          <a:p>
            <a:pPr marL="109728" indent="0">
              <a:buNone/>
            </a:pPr>
            <a:endParaRPr lang="en-US" dirty="0"/>
          </a:p>
          <a:p>
            <a:r>
              <a:rPr lang="en-US" dirty="0"/>
              <a:t>After surgery, your breathing will be shallow due to medications, pain and immobility</a:t>
            </a:r>
          </a:p>
          <a:p>
            <a:pPr marL="109728" indent="0">
              <a:buNone/>
            </a:pPr>
            <a:endParaRPr lang="en-US" dirty="0"/>
          </a:p>
          <a:p>
            <a:r>
              <a:rPr lang="en-US" dirty="0"/>
              <a:t>Not taking deep breaths will decrease the air flow into your lungs and can lead to pooling of secretions</a:t>
            </a:r>
          </a:p>
          <a:p>
            <a:pPr marL="109728" indent="0">
              <a:buNone/>
            </a:pPr>
            <a:endParaRPr lang="en-US" dirty="0"/>
          </a:p>
          <a:p>
            <a:r>
              <a:rPr lang="en-US" dirty="0"/>
              <a:t>This pooling can contribute to bacteria growth that can cause pneumonia  </a:t>
            </a:r>
          </a:p>
          <a:p>
            <a:pPr marL="109728" indent="0">
              <a:buNone/>
            </a:pPr>
            <a:endParaRPr lang="en-US" dirty="0"/>
          </a:p>
        </p:txBody>
      </p:sp>
      <p:sp>
        <p:nvSpPr>
          <p:cNvPr id="3" name="Title 2"/>
          <p:cNvSpPr>
            <a:spLocks noGrp="1"/>
          </p:cNvSpPr>
          <p:nvPr>
            <p:ph type="title"/>
          </p:nvPr>
        </p:nvSpPr>
        <p:spPr>
          <a:xfrm>
            <a:off x="381000" y="76200"/>
            <a:ext cx="8229600" cy="944562"/>
          </a:xfrm>
        </p:spPr>
        <p:txBody>
          <a:bodyPr/>
          <a:lstStyle/>
          <a:p>
            <a:pPr algn="ctr"/>
            <a:r>
              <a:rPr lang="en-US" dirty="0">
                <a:solidFill>
                  <a:schemeClr val="accent4">
                    <a:lumMod val="75000"/>
                  </a:schemeClr>
                </a:solidFill>
              </a:rPr>
              <a:t>Pneumonia</a:t>
            </a:r>
          </a:p>
        </p:txBody>
      </p:sp>
      <p:pic>
        <p:nvPicPr>
          <p:cNvPr id="5124" name="Picture 4" descr="Cartoon Microbes Peek Out From A Magnifying Lens. Vector Illustration  Royalty Free SVG, Cliparts, Vectors, And Stock Illustration. Image 47786023.">
            <a:extLst>
              <a:ext uri="{FF2B5EF4-FFF2-40B4-BE49-F238E27FC236}">
                <a16:creationId xmlns:a16="http://schemas.microsoft.com/office/drawing/2014/main" id="{08AEAC94-565A-E27B-2FEA-4F3963CA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6691" y="5029200"/>
            <a:ext cx="1956309" cy="156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902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Deep Breathing &amp; Coughing</a:t>
            </a:r>
          </a:p>
          <a:p>
            <a:r>
              <a:rPr lang="en-US" dirty="0"/>
              <a:t>Frequent Walks</a:t>
            </a:r>
          </a:p>
          <a:p>
            <a:r>
              <a:rPr lang="en-US" dirty="0"/>
              <a:t>Use of your Incentive Spirometer (10 times every hour while awake)</a:t>
            </a:r>
          </a:p>
        </p:txBody>
      </p:sp>
      <p:sp>
        <p:nvSpPr>
          <p:cNvPr id="3" name="Title 2"/>
          <p:cNvSpPr>
            <a:spLocks noGrp="1"/>
          </p:cNvSpPr>
          <p:nvPr>
            <p:ph type="title"/>
          </p:nvPr>
        </p:nvSpPr>
        <p:spPr/>
        <p:txBody>
          <a:bodyPr/>
          <a:lstStyle/>
          <a:p>
            <a:pPr algn="ctr"/>
            <a:r>
              <a:rPr lang="en-US" dirty="0">
                <a:solidFill>
                  <a:schemeClr val="accent4">
                    <a:lumMod val="75000"/>
                  </a:schemeClr>
                </a:solidFill>
              </a:rPr>
              <a:t>Preventing Pneumonia</a:t>
            </a:r>
          </a:p>
        </p:txBody>
      </p:sp>
      <p:pic>
        <p:nvPicPr>
          <p:cNvPr id="4" name="irc_mi" descr="Image result for deep breath">
            <a:extLst>
              <a:ext uri="{FF2B5EF4-FFF2-40B4-BE49-F238E27FC236}">
                <a16:creationId xmlns:a16="http://schemas.microsoft.com/office/drawing/2014/main" id="{CA61EC3A-9C03-4EE9-A441-8266FE7E62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038600"/>
            <a:ext cx="2819400" cy="2103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51018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29200"/>
          </a:xfrm>
        </p:spPr>
        <p:txBody>
          <a:bodyPr>
            <a:normAutofit fontScale="47500" lnSpcReduction="20000"/>
          </a:bodyPr>
          <a:lstStyle/>
          <a:p>
            <a:endParaRPr lang="en-US" dirty="0"/>
          </a:p>
          <a:p>
            <a:pPr marL="109728" indent="0" algn="ctr">
              <a:buNone/>
            </a:pPr>
            <a:r>
              <a:rPr lang="en-US" sz="3400" dirty="0"/>
              <a:t>Sit up as straight as possible. </a:t>
            </a:r>
          </a:p>
          <a:p>
            <a:pPr marL="109728" indent="0" algn="ctr">
              <a:buNone/>
            </a:pPr>
            <a:r>
              <a:rPr lang="en-US" sz="3400" dirty="0"/>
              <a:t>Hold the incentive spirometer in an upright position. </a:t>
            </a:r>
          </a:p>
          <a:p>
            <a:pPr marL="109728" indent="0">
              <a:buNone/>
            </a:pPr>
            <a:r>
              <a:rPr lang="en-US" sz="3400" dirty="0"/>
              <a:t> </a:t>
            </a:r>
          </a:p>
          <a:p>
            <a:pPr>
              <a:buFont typeface="Arial"/>
              <a:buChar char="•"/>
            </a:pPr>
            <a:r>
              <a:rPr lang="en-US" sz="3400" dirty="0"/>
              <a:t>Put the mouthpiece in your mouth and close your lips tightly around it. Do not block the mouthpiece with your tongue.</a:t>
            </a:r>
            <a:br>
              <a:rPr lang="en-US" sz="3400" dirty="0"/>
            </a:br>
            <a:br>
              <a:rPr lang="en-US" sz="3400" dirty="0"/>
            </a:br>
            <a:endParaRPr lang="en-US" sz="3400" dirty="0"/>
          </a:p>
          <a:p>
            <a:pPr>
              <a:buFont typeface="Arial"/>
              <a:buChar char="•"/>
            </a:pPr>
            <a:r>
              <a:rPr lang="en-US" sz="3400" dirty="0"/>
              <a:t>Inhale slowly and deeply through the mouthpiece to raise the indicator. Try to make the indicator rise up to the level of the goal marker.</a:t>
            </a:r>
            <a:br>
              <a:rPr lang="en-US" sz="3400" dirty="0"/>
            </a:br>
            <a:br>
              <a:rPr lang="en-US" sz="3400" dirty="0"/>
            </a:br>
            <a:endParaRPr lang="en-US" sz="3400" dirty="0"/>
          </a:p>
          <a:p>
            <a:pPr>
              <a:buFont typeface="Arial"/>
              <a:buChar char="•"/>
            </a:pPr>
            <a:r>
              <a:rPr lang="en-US" sz="3400" dirty="0"/>
              <a:t>When you cannot inhale any longer, remove the mouthpiece and hold your breath for at least 3 seconds.  Work up to 6 seconds…Then Exhale normally</a:t>
            </a:r>
            <a:br>
              <a:rPr lang="en-US" sz="3400" dirty="0"/>
            </a:br>
            <a:br>
              <a:rPr lang="en-US" sz="3400" dirty="0"/>
            </a:br>
            <a:br>
              <a:rPr lang="en-US" sz="3400" dirty="0"/>
            </a:br>
            <a:endParaRPr lang="en-US" sz="3400" dirty="0"/>
          </a:p>
          <a:p>
            <a:pPr>
              <a:buFont typeface="Arial"/>
              <a:buChar char="•"/>
            </a:pPr>
            <a:r>
              <a:rPr lang="en-US" sz="3400" dirty="0"/>
              <a:t>Repeat these steps 10 times every hour when you are awake </a:t>
            </a:r>
            <a:endParaRPr lang="en-US" dirty="0"/>
          </a:p>
          <a:p>
            <a:pPr marL="109728" indent="0">
              <a:buNone/>
            </a:pPr>
            <a:endParaRPr lang="en-US" dirty="0"/>
          </a:p>
        </p:txBody>
      </p:sp>
      <p:sp>
        <p:nvSpPr>
          <p:cNvPr id="3" name="Title 2"/>
          <p:cNvSpPr>
            <a:spLocks noGrp="1"/>
          </p:cNvSpPr>
          <p:nvPr>
            <p:ph type="title"/>
          </p:nvPr>
        </p:nvSpPr>
        <p:spPr>
          <a:xfrm>
            <a:off x="1981200" y="76200"/>
            <a:ext cx="5322163" cy="1143000"/>
          </a:xfrm>
        </p:spPr>
        <p:txBody>
          <a:bodyPr>
            <a:normAutofit fontScale="90000"/>
          </a:bodyPr>
          <a:lstStyle/>
          <a:p>
            <a:r>
              <a:rPr lang="en-US" dirty="0">
                <a:solidFill>
                  <a:schemeClr val="accent4">
                    <a:lumMod val="75000"/>
                  </a:schemeClr>
                </a:solidFill>
              </a:rPr>
              <a:t>Incentive Spirometer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939683"/>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14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3822" y="1447800"/>
            <a:ext cx="8414551" cy="4343400"/>
          </a:xfrm>
        </p:spPr>
        <p:txBody>
          <a:bodyPr>
            <a:normAutofit/>
          </a:bodyPr>
          <a:lstStyle/>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700" b="0" i="0" u="none"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700" b="1" i="0" u="none" strike="noStrike" kern="1200" cap="none" spc="0" normalizeH="0" baseline="0" noProof="0" dirty="0">
                <a:ln>
                  <a:noFill/>
                </a:ln>
                <a:solidFill>
                  <a:prstClr val="black"/>
                </a:solidFill>
                <a:effectLst/>
                <a:uLnTx/>
                <a:uFillTx/>
                <a:latin typeface="Lucida Sans Unicode"/>
                <a:ea typeface="+mn-ea"/>
                <a:cs typeface="+mn-cs"/>
              </a:rPr>
              <a:t>Bone and Joint Website: 		</a:t>
            </a:r>
          </a:p>
          <a:p>
            <a:pPr marL="109728" marR="0" lvl="0" indent="0" algn="l" defTabSz="914400" rtl="0" eaLnBrk="1" fontAlgn="auto" latinLnBrk="0" hangingPunct="1">
              <a:lnSpc>
                <a:spcPct val="100000"/>
              </a:lnSpc>
              <a:spcBef>
                <a:spcPts val="400"/>
              </a:spcBef>
              <a:spcAft>
                <a:spcPts val="0"/>
              </a:spcAft>
              <a:buClr>
                <a:srgbClr val="2DA2BF"/>
              </a:buClr>
              <a:buSzPct val="68000"/>
              <a:buNone/>
              <a:tabLst/>
              <a:defRPr/>
            </a:pPr>
            <a:r>
              <a:rPr lang="en-US" sz="1700" b="1" dirty="0">
                <a:solidFill>
                  <a:prstClr val="black"/>
                </a:solidFill>
                <a:latin typeface="Lucida Sans Unicode"/>
              </a:rPr>
              <a:t>	</a:t>
            </a:r>
            <a:r>
              <a:rPr lang="en-US" sz="1700" dirty="0">
                <a:solidFill>
                  <a:prstClr val="black"/>
                </a:solidFill>
                <a:latin typeface="Lucida Sans Unicode"/>
                <a:hlinkClick r:id="rId2"/>
              </a:rPr>
              <a:t>https://bonejoint.net/</a:t>
            </a:r>
            <a:endParaRPr lang="en-US" sz="1700" dirty="0">
              <a:solidFill>
                <a:prstClr val="black"/>
              </a:solidFill>
              <a:latin typeface="Lucida Sans Unicode"/>
            </a:endParaRPr>
          </a:p>
          <a:p>
            <a:pPr marL="109728" indent="0">
              <a:buNone/>
            </a:pPr>
            <a:r>
              <a:rPr lang="en-US" sz="1700" b="1" dirty="0">
                <a:solidFill>
                  <a:prstClr val="black"/>
                </a:solidFill>
                <a:latin typeface="Lucida Sans Unicode"/>
              </a:rPr>
              <a:t>	</a:t>
            </a:r>
            <a:r>
              <a:rPr lang="en-US" sz="1700" dirty="0">
                <a:solidFill>
                  <a:prstClr val="black"/>
                </a:solidFill>
                <a:latin typeface="Lucida Sans Unicode"/>
              </a:rPr>
              <a:t>(Go to Patient Info tab, then click on Total Joint Education)</a:t>
            </a:r>
          </a:p>
          <a:p>
            <a:pPr marL="109728" indent="0">
              <a:buNone/>
            </a:pPr>
            <a:endParaRPr lang="en-US" sz="1700" b="1" dirty="0">
              <a:solidFill>
                <a:prstClr val="black"/>
              </a:solidFill>
              <a:latin typeface="Lucida Sans Unicode"/>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lang="en-US" sz="1700" b="1" dirty="0">
                <a:solidFill>
                  <a:prstClr val="black"/>
                </a:solidFill>
                <a:latin typeface="Lucida Sans Unicode"/>
              </a:rPr>
              <a:t>AAOS (American Association of Orthopedic Surgeons) 				</a:t>
            </a:r>
            <a:r>
              <a:rPr lang="en-US" sz="1700" dirty="0">
                <a:solidFill>
                  <a:prstClr val="black"/>
                </a:solidFill>
                <a:latin typeface="Lucida Sans Unicode"/>
                <a:hlinkClick r:id="rId3"/>
              </a:rPr>
              <a:t>https://orthoinfo.org/</a:t>
            </a:r>
            <a:endParaRPr lang="en-US" sz="1700" dirty="0">
              <a:solidFill>
                <a:prstClr val="black"/>
              </a:solidFill>
              <a:latin typeface="Lucida Sans Unicode"/>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lang="en-US" sz="1700" dirty="0">
              <a:solidFill>
                <a:prstClr val="black"/>
              </a:solidFill>
              <a:latin typeface="Lucida Sans Unicode"/>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lang="en-US" sz="1700" b="1" dirty="0">
                <a:solidFill>
                  <a:prstClr val="black"/>
                </a:solidFill>
                <a:latin typeface="Lucida Sans Unicode"/>
              </a:rPr>
              <a:t>Read your total joint guidebook thoroughly</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lang="en-US" sz="1700" b="1" dirty="0">
              <a:solidFill>
                <a:prstClr val="black"/>
              </a:solidFill>
              <a:latin typeface="Lucida Sans Unicode"/>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lang="en-US" sz="1700" b="1" dirty="0">
                <a:solidFill>
                  <a:prstClr val="black"/>
                </a:solidFill>
                <a:latin typeface="Lucida Sans Unicode"/>
              </a:rPr>
              <a:t>Online information. Be sure to visit the most reputable sites </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1700" b="0" i="0" u="none" strike="noStrike" kern="1200" cap="none" spc="0" normalizeH="0" baseline="0" noProof="0" dirty="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000" b="0" i="0" u="none" strike="noStrike" kern="1200" cap="none" spc="0" normalizeH="0" baseline="0" noProof="0" dirty="0">
              <a:ln>
                <a:noFill/>
              </a:ln>
              <a:solidFill>
                <a:prstClr val="black"/>
              </a:solidFill>
              <a:effectLst/>
              <a:uLnTx/>
              <a:uFillTx/>
              <a:latin typeface="Lucida Sans Unicode"/>
              <a:ea typeface="+mn-ea"/>
              <a:cs typeface="+mn-cs"/>
              <a:hlinkClick r:id="rId4"/>
            </a:endParaRPr>
          </a:p>
          <a:p>
            <a:pPr marL="109728" indent="0">
              <a:buNone/>
            </a:pPr>
            <a:endParaRPr lang="en-US" sz="1700" dirty="0"/>
          </a:p>
          <a:p>
            <a:pPr marL="109728" indent="0">
              <a:buNone/>
            </a:pPr>
            <a:endParaRPr lang="en-US" sz="1700" dirty="0"/>
          </a:p>
          <a:p>
            <a:pPr marL="109728" indent="0">
              <a:buNone/>
            </a:pPr>
            <a:endParaRPr lang="en-US" sz="1800" dirty="0"/>
          </a:p>
        </p:txBody>
      </p:sp>
      <p:sp>
        <p:nvSpPr>
          <p:cNvPr id="3" name="Title 2"/>
          <p:cNvSpPr>
            <a:spLocks noGrp="1"/>
          </p:cNvSpPr>
          <p:nvPr>
            <p:ph type="title"/>
          </p:nvPr>
        </p:nvSpPr>
        <p:spPr>
          <a:xfrm>
            <a:off x="565951" y="38470"/>
            <a:ext cx="8229600" cy="1028330"/>
          </a:xfrm>
        </p:spPr>
        <p:txBody>
          <a:bodyPr/>
          <a:lstStyle/>
          <a:p>
            <a:r>
              <a:rPr lang="en-US" dirty="0">
                <a:solidFill>
                  <a:schemeClr val="accent4">
                    <a:lumMod val="75000"/>
                  </a:schemeClr>
                </a:solidFill>
              </a:rPr>
              <a:t>Understanding Your Procedure</a:t>
            </a:r>
          </a:p>
        </p:txBody>
      </p:sp>
    </p:spTree>
    <p:extLst>
      <p:ext uri="{BB962C8B-B14F-4D97-AF65-F5344CB8AC3E}">
        <p14:creationId xmlns:p14="http://schemas.microsoft.com/office/powerpoint/2010/main" val="33893837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0580"/>
            <a:ext cx="8229600" cy="838200"/>
          </a:xfrm>
        </p:spPr>
        <p:txBody>
          <a:bodyPr/>
          <a:lstStyle/>
          <a:p>
            <a:pPr algn="ctr"/>
            <a:r>
              <a:rPr lang="en-US" dirty="0">
                <a:solidFill>
                  <a:schemeClr val="accent4">
                    <a:lumMod val="75000"/>
                  </a:schemeClr>
                </a:solidFill>
              </a:rPr>
              <a:t>Constipation</a:t>
            </a:r>
          </a:p>
        </p:txBody>
      </p:sp>
      <p:sp>
        <p:nvSpPr>
          <p:cNvPr id="8" name="TextBox 7">
            <a:extLst>
              <a:ext uri="{FF2B5EF4-FFF2-40B4-BE49-F238E27FC236}">
                <a16:creationId xmlns:a16="http://schemas.microsoft.com/office/drawing/2014/main" id="{B2BC912B-4D60-4DE7-92D4-DC6DD15F9EC5}"/>
              </a:ext>
            </a:extLst>
          </p:cNvPr>
          <p:cNvSpPr txBox="1"/>
          <p:nvPr/>
        </p:nvSpPr>
        <p:spPr>
          <a:xfrm>
            <a:off x="152400" y="754350"/>
            <a:ext cx="8686800" cy="4621586"/>
          </a:xfrm>
          <a:prstGeom prst="rect">
            <a:avLst/>
          </a:prstGeom>
          <a:noFill/>
        </p:spPr>
        <p:txBody>
          <a:bodyPr wrap="square">
            <a:spAutoFit/>
          </a:bodyPr>
          <a:lstStyle/>
          <a:p>
            <a:pPr marL="0" marR="0" algn="ctr">
              <a:lnSpc>
                <a:spcPct val="107000"/>
              </a:lnSpc>
              <a:spcBef>
                <a:spcPts val="0"/>
              </a:spcBef>
              <a:spcAft>
                <a:spcPts val="6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Constipation is a common occurrence after surgery caused by immobility, dehydration and pain medication. </a:t>
            </a:r>
          </a:p>
          <a:p>
            <a:pPr marL="285750" indent="-285750">
              <a:lnSpc>
                <a:spcPct val="107000"/>
              </a:lnSpc>
              <a:spcAft>
                <a:spcPts val="400"/>
              </a:spcAft>
              <a:buFont typeface="Arial" panose="020B0604020202020204" pitchFamily="34" charset="0"/>
              <a:buChar char="•"/>
            </a:pPr>
            <a:endParaRPr lang="en-US" sz="1100" dirty="0">
              <a:effectLst/>
              <a:latin typeface="+mj-lt"/>
              <a:ea typeface="Calibri" panose="020F0502020204030204" pitchFamily="34" charset="0"/>
              <a:cs typeface="Times New Roman" panose="02020603050405020304" pitchFamily="18" charset="0"/>
            </a:endParaRPr>
          </a:p>
          <a:p>
            <a:pPr marL="285750" indent="-285750">
              <a:lnSpc>
                <a:spcPct val="107000"/>
              </a:lnSpc>
              <a:spcAft>
                <a:spcPts val="400"/>
              </a:spcAft>
              <a:buFont typeface="Arial" panose="020B0604020202020204" pitchFamily="34" charset="0"/>
              <a:buChar char="•"/>
            </a:pPr>
            <a:r>
              <a:rPr lang="en-US" sz="1100" dirty="0">
                <a:effectLst/>
                <a:latin typeface="+mj-lt"/>
                <a:ea typeface="Calibri" panose="020F0502020204030204" pitchFamily="34" charset="0"/>
                <a:cs typeface="Times New Roman" panose="02020603050405020304" pitchFamily="18" charset="0"/>
              </a:rPr>
              <a:t>Increase your walking.</a:t>
            </a:r>
          </a:p>
          <a:p>
            <a:pPr marL="285750" indent="-285750">
              <a:lnSpc>
                <a:spcPct val="107000"/>
              </a:lnSpc>
              <a:spcAft>
                <a:spcPts val="400"/>
              </a:spcAft>
              <a:buFont typeface="Arial" panose="020B0604020202020204" pitchFamily="34" charset="0"/>
              <a:buChar char="•"/>
            </a:pPr>
            <a:r>
              <a:rPr lang="en-US" sz="1100" dirty="0">
                <a:effectLst/>
                <a:latin typeface="+mj-lt"/>
                <a:ea typeface="Calibri" panose="020F0502020204030204" pitchFamily="34" charset="0"/>
                <a:cs typeface="Times New Roman" panose="02020603050405020304" pitchFamily="18" charset="0"/>
              </a:rPr>
              <a:t>Increase the amount of liquid you drink. Try fruit juices or water. Coffee and caffeinated sodas should be limited as they dehydrate rather than hydrate.</a:t>
            </a:r>
          </a:p>
          <a:p>
            <a:pPr marL="285750" indent="-285750">
              <a:lnSpc>
                <a:spcPct val="107000"/>
              </a:lnSpc>
              <a:spcAft>
                <a:spcPts val="400"/>
              </a:spcAft>
              <a:buFont typeface="Arial" panose="020B0604020202020204" pitchFamily="34" charset="0"/>
              <a:buChar char="•"/>
            </a:pPr>
            <a:r>
              <a:rPr lang="en-US" sz="1100" dirty="0">
                <a:effectLst/>
                <a:latin typeface="+mj-lt"/>
                <a:ea typeface="Calibri" panose="020F0502020204030204" pitchFamily="34" charset="0"/>
                <a:cs typeface="Times New Roman" panose="02020603050405020304" pitchFamily="18" charset="0"/>
              </a:rPr>
              <a:t>Add fiber to your diet by eating whole wheat bread, bran cereals, fruit, fruit juices, vegetables. </a:t>
            </a:r>
          </a:p>
          <a:p>
            <a:pPr marL="285750" indent="-285750">
              <a:lnSpc>
                <a:spcPct val="107000"/>
              </a:lnSpc>
              <a:spcAft>
                <a:spcPts val="400"/>
              </a:spcAft>
              <a:buFont typeface="Arial" panose="020B0604020202020204" pitchFamily="34" charset="0"/>
              <a:buChar char="•"/>
            </a:pPr>
            <a:r>
              <a:rPr lang="en-US" sz="1100" dirty="0">
                <a:effectLst/>
                <a:latin typeface="+mj-lt"/>
                <a:ea typeface="Calibri" panose="020F0502020204030204" pitchFamily="34" charset="0"/>
                <a:cs typeface="Times New Roman" panose="02020603050405020304" pitchFamily="18" charset="0"/>
              </a:rPr>
              <a:t>Stool softeners (Colace®) or fiber supplements (Metamucil® or </a:t>
            </a:r>
            <a:r>
              <a:rPr lang="en-US" sz="1100" dirty="0" err="1">
                <a:effectLst/>
                <a:latin typeface="+mj-lt"/>
                <a:ea typeface="Calibri" panose="020F0502020204030204" pitchFamily="34" charset="0"/>
                <a:cs typeface="Times New Roman" panose="02020603050405020304" pitchFamily="18" charset="0"/>
              </a:rPr>
              <a:t>Miralax</a:t>
            </a:r>
            <a:r>
              <a:rPr lang="en-US" sz="1100" dirty="0">
                <a:effectLst/>
                <a:latin typeface="+mj-lt"/>
                <a:ea typeface="Calibri" panose="020F0502020204030204" pitchFamily="34" charset="0"/>
                <a:cs typeface="Times New Roman" panose="02020603050405020304" pitchFamily="18" charset="0"/>
              </a:rPr>
              <a:t>®) can add bulk to your diet and can be purchased without a prescription. </a:t>
            </a:r>
          </a:p>
          <a:p>
            <a:pPr marL="285750" indent="-285750">
              <a:lnSpc>
                <a:spcPct val="107000"/>
              </a:lnSpc>
              <a:spcAft>
                <a:spcPts val="400"/>
              </a:spcAft>
              <a:buFont typeface="Arial" panose="020B0604020202020204" pitchFamily="34" charset="0"/>
              <a:buChar char="•"/>
            </a:pPr>
            <a:r>
              <a:rPr lang="en-US" sz="1100" dirty="0">
                <a:effectLst/>
                <a:latin typeface="+mj-lt"/>
                <a:ea typeface="Calibri" panose="020F0502020204030204" pitchFamily="34" charset="0"/>
                <a:cs typeface="Times New Roman" panose="02020603050405020304" pitchFamily="18" charset="0"/>
              </a:rPr>
              <a:t>Recommend purchasing OTC stool softener caplets and begin using daily after surgery </a:t>
            </a:r>
            <a:r>
              <a:rPr lang="en-US" sz="1100" dirty="0">
                <a:latin typeface="+mj-lt"/>
                <a:ea typeface="Calibri" panose="020F0502020204030204" pitchFamily="34" charset="0"/>
                <a:cs typeface="Times New Roman" panose="02020603050405020304" pitchFamily="18" charset="0"/>
              </a:rPr>
              <a:t>while on post-op pain medications. </a:t>
            </a:r>
          </a:p>
          <a:p>
            <a:pPr marR="0" lvl="1">
              <a:lnSpc>
                <a:spcPct val="107000"/>
              </a:lnSpc>
              <a:spcBef>
                <a:spcPts val="0"/>
              </a:spcBef>
              <a:spcAft>
                <a:spcPts val="400"/>
              </a:spcAft>
            </a:pPr>
            <a:endParaRPr lang="en-US" sz="1100" dirty="0">
              <a:effectLst/>
              <a:latin typeface="+mj-lt"/>
              <a:ea typeface="Calibri" panose="020F0502020204030204" pitchFamily="34" charset="0"/>
              <a:cs typeface="Times New Roman" panose="02020603050405020304" pitchFamily="18" charset="0"/>
            </a:endParaRPr>
          </a:p>
          <a:p>
            <a:pPr marL="0" marR="0" algn="ctr">
              <a:lnSpc>
                <a:spcPct val="107000"/>
              </a:lnSpc>
              <a:spcBef>
                <a:spcPts val="0"/>
              </a:spcBef>
              <a:spcAft>
                <a:spcPts val="4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Sometimes, despite trying the above measures, you still may become constipated. If you feel constipated, or have not had a bowel movement for three (3) </a:t>
            </a:r>
            <a:r>
              <a:rPr lang="en-US" sz="1600" b="1" dirty="0">
                <a:latin typeface="Calibri" panose="020F0502020204030204" pitchFamily="34" charset="0"/>
                <a:ea typeface="Calibri" panose="020F0502020204030204" pitchFamily="34" charset="0"/>
                <a:cs typeface="Calibri" panose="020F0502020204030204" pitchFamily="34" charset="0"/>
              </a:rPr>
              <a:t>days</a:t>
            </a:r>
            <a:r>
              <a:rPr lang="en-US" sz="1600" b="1" dirty="0">
                <a:effectLst/>
                <a:latin typeface="Calibri" panose="020F0502020204030204" pitchFamily="34" charset="0"/>
                <a:ea typeface="Calibri" panose="020F0502020204030204" pitchFamily="34" charset="0"/>
                <a:cs typeface="Calibri" panose="020F0502020204030204" pitchFamily="34" charset="0"/>
              </a:rPr>
              <a:t>, you can try one of the following:</a:t>
            </a:r>
          </a:p>
          <a:p>
            <a:pPr marL="0" marR="0">
              <a:lnSpc>
                <a:spcPct val="107000"/>
              </a:lnSpc>
              <a:spcBef>
                <a:spcPts val="0"/>
              </a:spcBef>
              <a:spcAft>
                <a:spcPts val="400"/>
              </a:spcAft>
            </a:pPr>
            <a:endParaRPr lang="en-US" sz="11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400"/>
              </a:spcAft>
              <a:buFont typeface="Symbol" panose="05050102010706020507" pitchFamily="18" charset="2"/>
              <a:buChar char=""/>
            </a:pPr>
            <a:r>
              <a:rPr lang="en-US" sz="1100" dirty="0">
                <a:effectLst/>
                <a:latin typeface="+mj-lt"/>
                <a:ea typeface="Calibri" panose="020F0502020204030204" pitchFamily="34" charset="0"/>
                <a:cs typeface="Times New Roman" panose="02020603050405020304" pitchFamily="18" charset="0"/>
              </a:rPr>
              <a:t>A mild laxative such as Milk of Magnesia® or Ex-Lax®.</a:t>
            </a:r>
          </a:p>
          <a:p>
            <a:pPr marL="742950" marR="0" lvl="1" indent="-285750">
              <a:lnSpc>
                <a:spcPct val="107000"/>
              </a:lnSpc>
              <a:spcBef>
                <a:spcPts val="0"/>
              </a:spcBef>
              <a:spcAft>
                <a:spcPts val="400"/>
              </a:spcAft>
              <a:buFont typeface="Symbol" panose="05050102010706020507" pitchFamily="18" charset="2"/>
              <a:buChar char=""/>
            </a:pPr>
            <a:r>
              <a:rPr lang="en-US" sz="1100" dirty="0">
                <a:effectLst/>
                <a:latin typeface="+mj-lt"/>
                <a:ea typeface="Calibri" panose="020F0502020204030204" pitchFamily="34" charset="0"/>
                <a:cs typeface="Times New Roman" panose="02020603050405020304" pitchFamily="18" charset="0"/>
              </a:rPr>
              <a:t>A laxative suppository can be purchased at a pharmacy without a prescription.</a:t>
            </a:r>
          </a:p>
          <a:p>
            <a:pPr marL="742950" marR="0" lvl="1" indent="-285750">
              <a:lnSpc>
                <a:spcPct val="107000"/>
              </a:lnSpc>
              <a:spcBef>
                <a:spcPts val="0"/>
              </a:spcBef>
              <a:spcAft>
                <a:spcPts val="400"/>
              </a:spcAft>
              <a:buFont typeface="Symbol" panose="05050102010706020507" pitchFamily="18" charset="2"/>
              <a:buChar char=""/>
            </a:pPr>
            <a:r>
              <a:rPr lang="en-US" sz="1100" dirty="0">
                <a:effectLst/>
                <a:latin typeface="+mj-lt"/>
                <a:ea typeface="Calibri" panose="020F0502020204030204" pitchFamily="34" charset="0"/>
                <a:cs typeface="Times New Roman" panose="02020603050405020304" pitchFamily="18" charset="0"/>
              </a:rPr>
              <a:t>A small enema can be purchased at a drug store under the name “Fleets” enema.</a:t>
            </a:r>
          </a:p>
          <a:p>
            <a:pPr marL="342900" marR="0" lvl="0" indent="-342900">
              <a:lnSpc>
                <a:spcPct val="107000"/>
              </a:lnSpc>
              <a:spcBef>
                <a:spcPts val="0"/>
              </a:spcBef>
              <a:spcAft>
                <a:spcPts val="400"/>
              </a:spcAft>
              <a:buFont typeface="Wingdings" panose="05000000000000000000" pitchFamily="2" charset="2"/>
              <a:buChar char=""/>
            </a:pPr>
            <a:r>
              <a:rPr lang="en-US" sz="1100" b="1" dirty="0">
                <a:solidFill>
                  <a:srgbClr val="FF0000"/>
                </a:solidFill>
                <a:effectLst/>
                <a:latin typeface="+mj-lt"/>
                <a:ea typeface="Calibri" panose="020F0502020204030204" pitchFamily="34" charset="0"/>
                <a:cs typeface="Times New Roman" panose="02020603050405020304" pitchFamily="18" charset="0"/>
              </a:rPr>
              <a:t>If you do not have a bowel movement after trying these measures, call </a:t>
            </a:r>
            <a:r>
              <a:rPr lang="en-US" sz="1100" b="1" dirty="0">
                <a:solidFill>
                  <a:srgbClr val="FF0000"/>
                </a:solidFill>
                <a:latin typeface="+mj-lt"/>
                <a:ea typeface="Calibri" panose="020F0502020204030204" pitchFamily="34" charset="0"/>
                <a:cs typeface="Times New Roman" panose="02020603050405020304" pitchFamily="18" charset="0"/>
              </a:rPr>
              <a:t>Bone and Joint</a:t>
            </a:r>
            <a:r>
              <a:rPr lang="en-US" sz="1100" b="1" dirty="0">
                <a:solidFill>
                  <a:srgbClr val="FF0000"/>
                </a:solidFill>
                <a:effectLst/>
                <a:latin typeface="+mj-lt"/>
                <a:ea typeface="Calibri" panose="020F0502020204030204" pitchFamily="34" charset="0"/>
                <a:cs typeface="Times New Roman" panose="02020603050405020304" pitchFamily="18" charset="0"/>
              </a:rPr>
              <a:t>.</a:t>
            </a:r>
          </a:p>
        </p:txBody>
      </p:sp>
      <p:pic>
        <p:nvPicPr>
          <p:cNvPr id="4" name="Picture 3" descr="Glass of water with bubbles">
            <a:extLst>
              <a:ext uri="{FF2B5EF4-FFF2-40B4-BE49-F238E27FC236}">
                <a16:creationId xmlns:a16="http://schemas.microsoft.com/office/drawing/2014/main" id="{0FBDC78A-A933-1981-051F-947DD8A27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3919860"/>
            <a:ext cx="1782192" cy="2673287"/>
          </a:xfrm>
          <a:prstGeom prst="rect">
            <a:avLst/>
          </a:prstGeom>
        </p:spPr>
      </p:pic>
    </p:spTree>
    <p:extLst>
      <p:ext uri="{BB962C8B-B14F-4D97-AF65-F5344CB8AC3E}">
        <p14:creationId xmlns:p14="http://schemas.microsoft.com/office/powerpoint/2010/main" val="3062394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69EB1-C841-5C95-BD51-91FB8A30CED5}"/>
              </a:ext>
            </a:extLst>
          </p:cNvPr>
          <p:cNvSpPr>
            <a:spLocks noGrp="1"/>
          </p:cNvSpPr>
          <p:nvPr>
            <p:ph idx="1"/>
          </p:nvPr>
        </p:nvSpPr>
        <p:spPr/>
        <p:txBody>
          <a:bodyPr>
            <a:normAutofit fontScale="92500" lnSpcReduction="10000"/>
          </a:bodyPr>
          <a:lstStyle/>
          <a:p>
            <a:r>
              <a:rPr lang="en-US" dirty="0"/>
              <a:t>May be up to 6-8 weeks</a:t>
            </a:r>
          </a:p>
          <a:p>
            <a:endParaRPr lang="en-US" dirty="0"/>
          </a:p>
          <a:p>
            <a:r>
              <a:rPr lang="en-US" dirty="0"/>
              <a:t>Factors</a:t>
            </a:r>
          </a:p>
          <a:p>
            <a:pPr lvl="1"/>
            <a:r>
              <a:rPr lang="en-US" dirty="0"/>
              <a:t>Type of surgery (Hip vs Knee)</a:t>
            </a:r>
          </a:p>
          <a:p>
            <a:pPr lvl="1"/>
            <a:r>
              <a:rPr lang="en-US" dirty="0"/>
              <a:t>Laterality (Right vs Left)</a:t>
            </a:r>
          </a:p>
          <a:p>
            <a:pPr lvl="1"/>
            <a:r>
              <a:rPr lang="en-US" dirty="0"/>
              <a:t>Opioid pain medications</a:t>
            </a:r>
          </a:p>
          <a:p>
            <a:pPr lvl="1"/>
            <a:r>
              <a:rPr lang="en-US" dirty="0"/>
              <a:t>Quad (thigh muscle) strength</a:t>
            </a:r>
          </a:p>
          <a:p>
            <a:pPr lvl="1"/>
            <a:r>
              <a:rPr lang="en-US" dirty="0"/>
              <a:t>Assistive devices</a:t>
            </a:r>
          </a:p>
          <a:p>
            <a:pPr lvl="1"/>
            <a:endParaRPr lang="en-US" dirty="0"/>
          </a:p>
          <a:p>
            <a:r>
              <a:rPr lang="en-US" dirty="0"/>
              <a:t>Discuss with your surgeon or Physician Assistant and your Physical Therapist as to when you may begin driving.</a:t>
            </a:r>
          </a:p>
        </p:txBody>
      </p:sp>
      <p:sp>
        <p:nvSpPr>
          <p:cNvPr id="3" name="Title 2">
            <a:extLst>
              <a:ext uri="{FF2B5EF4-FFF2-40B4-BE49-F238E27FC236}">
                <a16:creationId xmlns:a16="http://schemas.microsoft.com/office/drawing/2014/main" id="{49EA0039-79A2-8C7D-EAE7-3C3C8DE2091C}"/>
              </a:ext>
            </a:extLst>
          </p:cNvPr>
          <p:cNvSpPr>
            <a:spLocks noGrp="1"/>
          </p:cNvSpPr>
          <p:nvPr>
            <p:ph type="title"/>
          </p:nvPr>
        </p:nvSpPr>
        <p:spPr/>
        <p:txBody>
          <a:bodyPr/>
          <a:lstStyle/>
          <a:p>
            <a:pPr algn="ctr"/>
            <a:r>
              <a:rPr lang="en-US" dirty="0">
                <a:solidFill>
                  <a:schemeClr val="accent4">
                    <a:lumMod val="75000"/>
                  </a:schemeClr>
                </a:solidFill>
              </a:rPr>
              <a:t>Driving</a:t>
            </a:r>
          </a:p>
        </p:txBody>
      </p:sp>
      <p:pic>
        <p:nvPicPr>
          <p:cNvPr id="2054" name="Picture 6" descr="Person Cartoon png download - 620*638 - Free Transparent Car png Download.  - CleanPNG / KissPNG">
            <a:extLst>
              <a:ext uri="{FF2B5EF4-FFF2-40B4-BE49-F238E27FC236}">
                <a16:creationId xmlns:a16="http://schemas.microsoft.com/office/drawing/2014/main" id="{9FE4E762-AEDF-A8EF-2483-39C309892C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057400"/>
            <a:ext cx="278606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49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20187-FE09-D8B7-47BC-42375DF957B8}"/>
              </a:ext>
            </a:extLst>
          </p:cNvPr>
          <p:cNvSpPr>
            <a:spLocks noGrp="1"/>
          </p:cNvSpPr>
          <p:nvPr>
            <p:ph idx="1"/>
          </p:nvPr>
        </p:nvSpPr>
        <p:spPr>
          <a:xfrm>
            <a:off x="457200" y="1219200"/>
            <a:ext cx="8229600" cy="4495800"/>
          </a:xfrm>
        </p:spPr>
        <p:txBody>
          <a:bodyPr>
            <a:normAutofit lnSpcReduction="10000"/>
          </a:bodyPr>
          <a:lstStyle/>
          <a:p>
            <a:r>
              <a:rPr lang="en-US" sz="1600" b="1" dirty="0"/>
              <a:t>If you do not have help at home or have medical reason why you cannot go home following surgery</a:t>
            </a:r>
          </a:p>
          <a:p>
            <a:pPr lvl="1"/>
            <a:r>
              <a:rPr lang="en-US" sz="1400" dirty="0"/>
              <a:t>It may be possible to go to a Rehab facility such as Rennes, Pride TLC, Pinecrest, </a:t>
            </a:r>
            <a:r>
              <a:rPr lang="en-US" sz="1400" dirty="0" err="1"/>
              <a:t>etc</a:t>
            </a:r>
            <a:r>
              <a:rPr lang="en-US" sz="1400" dirty="0"/>
              <a:t> for 2-3 weeks.  </a:t>
            </a:r>
          </a:p>
          <a:p>
            <a:pPr lvl="1"/>
            <a:r>
              <a:rPr lang="en-US" sz="1400" dirty="0"/>
              <a:t>If you are concerned about not having someone to help you at home after surgery, discuss this with your surgeon’s team or surgery scheduler.</a:t>
            </a:r>
          </a:p>
          <a:p>
            <a:pPr lvl="1"/>
            <a:endParaRPr lang="en-US" sz="1800" dirty="0"/>
          </a:p>
          <a:p>
            <a:r>
              <a:rPr lang="en-US" sz="1600" b="1" dirty="0"/>
              <a:t>Bone and Joint does not coordinate your Rehab stays after surgery</a:t>
            </a:r>
          </a:p>
          <a:p>
            <a:pPr lvl="1"/>
            <a:r>
              <a:rPr lang="en-US" sz="1400" dirty="0"/>
              <a:t>We will, however, place an order for the Discharge Planner so they are aware of this need</a:t>
            </a:r>
          </a:p>
          <a:p>
            <a:pPr marL="109728" indent="0">
              <a:buNone/>
            </a:pPr>
            <a:endParaRPr lang="en-US" sz="1800" dirty="0"/>
          </a:p>
          <a:p>
            <a:r>
              <a:rPr lang="en-US" sz="1600" b="1" dirty="0"/>
              <a:t>The patient and family should start to coordinate with a Rehab facility prior to surgery</a:t>
            </a:r>
          </a:p>
          <a:p>
            <a:endParaRPr lang="en-US" sz="1800" dirty="0"/>
          </a:p>
          <a:p>
            <a:r>
              <a:rPr lang="en-US" sz="1600" b="1" dirty="0"/>
              <a:t>Home PT/OT is discouraged, outcomes are often not as good</a:t>
            </a:r>
          </a:p>
          <a:p>
            <a:endParaRPr lang="en-US" sz="1800" dirty="0"/>
          </a:p>
          <a:p>
            <a:r>
              <a:rPr lang="en-US" sz="1600" b="1" dirty="0"/>
              <a:t>Home Nursing care is often not medically necessary and may be out of pocket cost</a:t>
            </a:r>
          </a:p>
          <a:p>
            <a:endParaRPr lang="en-US" sz="1800" dirty="0"/>
          </a:p>
          <a:p>
            <a:pPr lvl="1"/>
            <a:endParaRPr lang="en-US" sz="1800" dirty="0"/>
          </a:p>
          <a:p>
            <a:endParaRPr lang="en-US" sz="2000" dirty="0"/>
          </a:p>
          <a:p>
            <a:endParaRPr lang="en-US" sz="2000" dirty="0"/>
          </a:p>
          <a:p>
            <a:endParaRPr lang="en-US" dirty="0"/>
          </a:p>
          <a:p>
            <a:endParaRPr lang="en-US" dirty="0"/>
          </a:p>
        </p:txBody>
      </p:sp>
      <p:sp>
        <p:nvSpPr>
          <p:cNvPr id="3" name="Title 2">
            <a:extLst>
              <a:ext uri="{FF2B5EF4-FFF2-40B4-BE49-F238E27FC236}">
                <a16:creationId xmlns:a16="http://schemas.microsoft.com/office/drawing/2014/main" id="{F11CB085-AE23-67ED-D262-BC4AD640C9D1}"/>
              </a:ext>
            </a:extLst>
          </p:cNvPr>
          <p:cNvSpPr>
            <a:spLocks noGrp="1"/>
          </p:cNvSpPr>
          <p:nvPr>
            <p:ph type="title"/>
          </p:nvPr>
        </p:nvSpPr>
        <p:spPr/>
        <p:txBody>
          <a:bodyPr/>
          <a:lstStyle/>
          <a:p>
            <a:pPr algn="ctr"/>
            <a:r>
              <a:rPr lang="en-US" dirty="0">
                <a:solidFill>
                  <a:schemeClr val="accent4">
                    <a:lumMod val="75000"/>
                  </a:schemeClr>
                </a:solidFill>
              </a:rPr>
              <a:t>Post-op Rehab Facilities</a:t>
            </a:r>
          </a:p>
        </p:txBody>
      </p:sp>
    </p:spTree>
    <p:extLst>
      <p:ext uri="{BB962C8B-B14F-4D97-AF65-F5344CB8AC3E}">
        <p14:creationId xmlns:p14="http://schemas.microsoft.com/office/powerpoint/2010/main" val="4845800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20187-FE09-D8B7-47BC-42375DF957B8}"/>
              </a:ext>
            </a:extLst>
          </p:cNvPr>
          <p:cNvSpPr>
            <a:spLocks noGrp="1"/>
          </p:cNvSpPr>
          <p:nvPr>
            <p:ph idx="1"/>
          </p:nvPr>
        </p:nvSpPr>
        <p:spPr>
          <a:xfrm>
            <a:off x="457200" y="1219200"/>
            <a:ext cx="8229600" cy="4495800"/>
          </a:xfrm>
        </p:spPr>
        <p:txBody>
          <a:bodyPr>
            <a:normAutofit/>
          </a:bodyPr>
          <a:lstStyle/>
          <a:p>
            <a:endParaRPr lang="en-US" sz="1800" dirty="0"/>
          </a:p>
          <a:p>
            <a:r>
              <a:rPr lang="en-US" sz="1800" b="1" dirty="0"/>
              <a:t>Having insurance benefits for Rehab doesn’t mean you will qualify</a:t>
            </a:r>
          </a:p>
          <a:p>
            <a:pPr lvl="1"/>
            <a:r>
              <a:rPr lang="en-US" sz="1600" dirty="0"/>
              <a:t>To qualify for skilled nursing facility (SNF) extended care services coverage, Medicare patients must meet the 3-day rule before SNF admission. The 3-day rule requires the patient have a medically necessary 3-consecutive-day inpatient hospital stay, which doesn’t include the discharge day</a:t>
            </a:r>
          </a:p>
          <a:p>
            <a:pPr lvl="1"/>
            <a:endParaRPr lang="en-US" sz="1600" dirty="0"/>
          </a:p>
          <a:p>
            <a:pPr marL="109728" indent="0">
              <a:buNone/>
            </a:pPr>
            <a:endParaRPr lang="en-US" sz="1800" dirty="0"/>
          </a:p>
          <a:p>
            <a:r>
              <a:rPr lang="en-US" sz="1800" b="1" dirty="0"/>
              <a:t>You should have a back up plan for your post-op care</a:t>
            </a:r>
          </a:p>
          <a:p>
            <a:pPr lvl="1"/>
            <a:r>
              <a:rPr lang="en-US" sz="1600" dirty="0"/>
              <a:t>May need to postpone your surgery until you have help at home</a:t>
            </a:r>
          </a:p>
          <a:p>
            <a:pPr lvl="1"/>
            <a:r>
              <a:rPr lang="en-US" sz="1600" dirty="0"/>
              <a:t>Speak with your insurance company regarding your specific situation</a:t>
            </a:r>
          </a:p>
          <a:p>
            <a:pPr lvl="1"/>
            <a:endParaRPr lang="en-US" sz="1800" dirty="0"/>
          </a:p>
          <a:p>
            <a:endParaRPr lang="en-US" sz="2000" dirty="0"/>
          </a:p>
          <a:p>
            <a:endParaRPr lang="en-US" sz="2000" dirty="0"/>
          </a:p>
          <a:p>
            <a:endParaRPr lang="en-US" dirty="0"/>
          </a:p>
          <a:p>
            <a:endParaRPr lang="en-US" dirty="0"/>
          </a:p>
        </p:txBody>
      </p:sp>
      <p:sp>
        <p:nvSpPr>
          <p:cNvPr id="3" name="Title 2">
            <a:extLst>
              <a:ext uri="{FF2B5EF4-FFF2-40B4-BE49-F238E27FC236}">
                <a16:creationId xmlns:a16="http://schemas.microsoft.com/office/drawing/2014/main" id="{F11CB085-AE23-67ED-D262-BC4AD640C9D1}"/>
              </a:ext>
            </a:extLst>
          </p:cNvPr>
          <p:cNvSpPr>
            <a:spLocks noGrp="1"/>
          </p:cNvSpPr>
          <p:nvPr>
            <p:ph type="title"/>
          </p:nvPr>
        </p:nvSpPr>
        <p:spPr/>
        <p:txBody>
          <a:bodyPr/>
          <a:lstStyle/>
          <a:p>
            <a:pPr algn="ctr"/>
            <a:r>
              <a:rPr lang="en-US" dirty="0">
                <a:solidFill>
                  <a:schemeClr val="accent4">
                    <a:lumMod val="75000"/>
                  </a:schemeClr>
                </a:solidFill>
              </a:rPr>
              <a:t>Post-op Rehab Facilities</a:t>
            </a:r>
          </a:p>
        </p:txBody>
      </p:sp>
    </p:spTree>
    <p:extLst>
      <p:ext uri="{BB962C8B-B14F-4D97-AF65-F5344CB8AC3E}">
        <p14:creationId xmlns:p14="http://schemas.microsoft.com/office/powerpoint/2010/main" val="3775429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212073-4E91-318E-F978-D8F2FEE435F9}"/>
              </a:ext>
            </a:extLst>
          </p:cNvPr>
          <p:cNvSpPr>
            <a:spLocks noGrp="1"/>
          </p:cNvSpPr>
          <p:nvPr>
            <p:ph idx="1"/>
          </p:nvPr>
        </p:nvSpPr>
        <p:spPr/>
        <p:txBody>
          <a:bodyPr/>
          <a:lstStyle/>
          <a:p>
            <a:pPr marL="109728" indent="0">
              <a:buNone/>
            </a:pPr>
            <a:r>
              <a:rPr lang="en-US" sz="2000" b="1" dirty="0"/>
              <a:t>Please contact our Patient Document Specialist for any questions regarding Short Term Disability or FMLA paperwork</a:t>
            </a:r>
          </a:p>
          <a:p>
            <a:pPr marL="109728" indent="0">
              <a:buNone/>
            </a:pPr>
            <a:endParaRPr lang="en-US" b="1" dirty="0"/>
          </a:p>
          <a:p>
            <a:r>
              <a:rPr lang="en-US" sz="2000" dirty="0"/>
              <a:t>Phone number (715) 359-6442 ext. 1601</a:t>
            </a:r>
          </a:p>
          <a:p>
            <a:r>
              <a:rPr lang="en-US" sz="2000" dirty="0"/>
              <a:t>Fax number (715) 393-0390</a:t>
            </a:r>
          </a:p>
          <a:p>
            <a:endParaRPr lang="en-US" sz="2000" dirty="0"/>
          </a:p>
          <a:p>
            <a:r>
              <a:rPr lang="en-US" sz="2000" dirty="0"/>
              <a:t>Submit this paperwork around 4-6 weeks before your surgery</a:t>
            </a:r>
          </a:p>
          <a:p>
            <a:r>
              <a:rPr lang="en-US" sz="2000" dirty="0"/>
              <a:t>Also complete a release of information form for any insurance companies or 3</a:t>
            </a:r>
            <a:r>
              <a:rPr lang="en-US" sz="2000" baseline="30000" dirty="0"/>
              <a:t>rd</a:t>
            </a:r>
            <a:r>
              <a:rPr lang="en-US" sz="2000" dirty="0"/>
              <a:t> party payers </a:t>
            </a:r>
          </a:p>
          <a:p>
            <a:r>
              <a:rPr lang="en-US" sz="2000" dirty="0"/>
              <a:t>We are also able to complete this paperwork for your coaches/family member who will be helping you after surgery</a:t>
            </a:r>
          </a:p>
          <a:p>
            <a:endParaRPr lang="en-US" sz="2000" dirty="0"/>
          </a:p>
          <a:p>
            <a:endParaRPr lang="en-US" dirty="0"/>
          </a:p>
          <a:p>
            <a:endParaRPr lang="en-US" dirty="0"/>
          </a:p>
        </p:txBody>
      </p:sp>
      <p:sp>
        <p:nvSpPr>
          <p:cNvPr id="3" name="Title 2">
            <a:extLst>
              <a:ext uri="{FF2B5EF4-FFF2-40B4-BE49-F238E27FC236}">
                <a16:creationId xmlns:a16="http://schemas.microsoft.com/office/drawing/2014/main" id="{912CDCA7-D761-DD9C-DA92-23827BD8DEDB}"/>
              </a:ext>
            </a:extLst>
          </p:cNvPr>
          <p:cNvSpPr>
            <a:spLocks noGrp="1"/>
          </p:cNvSpPr>
          <p:nvPr>
            <p:ph type="title"/>
          </p:nvPr>
        </p:nvSpPr>
        <p:spPr/>
        <p:txBody>
          <a:bodyPr>
            <a:normAutofit fontScale="90000"/>
          </a:bodyPr>
          <a:lstStyle/>
          <a:p>
            <a:r>
              <a:rPr lang="en-US" dirty="0">
                <a:solidFill>
                  <a:schemeClr val="accent4">
                    <a:lumMod val="75000"/>
                  </a:schemeClr>
                </a:solidFill>
              </a:rPr>
              <a:t>   Disability/Family Medical Leave</a:t>
            </a:r>
          </a:p>
        </p:txBody>
      </p:sp>
      <p:pic>
        <p:nvPicPr>
          <p:cNvPr id="7" name="Picture 6" descr="Seated person at wood table, holding pencil and writing on lined paper page in open notebook">
            <a:extLst>
              <a:ext uri="{FF2B5EF4-FFF2-40B4-BE49-F238E27FC236}">
                <a16:creationId xmlns:a16="http://schemas.microsoft.com/office/drawing/2014/main" id="{A3D87FE9-B971-5603-F22E-7F06DC38F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2209800"/>
            <a:ext cx="1949411" cy="1324824"/>
          </a:xfrm>
          <a:prstGeom prst="rect">
            <a:avLst/>
          </a:prstGeom>
        </p:spPr>
      </p:pic>
    </p:spTree>
    <p:extLst>
      <p:ext uri="{BB962C8B-B14F-4D97-AF65-F5344CB8AC3E}">
        <p14:creationId xmlns:p14="http://schemas.microsoft.com/office/powerpoint/2010/main" val="1294282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276" y="727869"/>
            <a:ext cx="8229600" cy="4453731"/>
          </a:xfrm>
        </p:spPr>
        <p:txBody>
          <a:bodyPr>
            <a:normAutofit fontScale="62500" lnSpcReduction="20000"/>
          </a:bodyPr>
          <a:lstStyle/>
          <a:p>
            <a:pPr marL="109728" indent="0" algn="ctr">
              <a:buNone/>
            </a:pPr>
            <a:r>
              <a:rPr lang="en-US" b="1" u="sng" dirty="0">
                <a:solidFill>
                  <a:schemeClr val="accent1"/>
                </a:solidFill>
              </a:rPr>
              <a:t>Before surgery</a:t>
            </a:r>
            <a:r>
              <a:rPr lang="en-US" b="1" u="sng" dirty="0"/>
              <a:t> </a:t>
            </a:r>
            <a:r>
              <a:rPr lang="en-US" dirty="0"/>
              <a:t>-Your Ortho Nurse Coordinator or Surgery Schedulers are available to guide and assist you with any questions or concerns</a:t>
            </a:r>
          </a:p>
          <a:p>
            <a:pPr marL="109728" indent="0" algn="ctr">
              <a:buNone/>
            </a:pPr>
            <a:endParaRPr lang="en-US" dirty="0"/>
          </a:p>
          <a:p>
            <a:pPr marL="109728" indent="0" algn="ctr">
              <a:buNone/>
            </a:pPr>
            <a:r>
              <a:rPr lang="en-US" b="1" u="heavy" dirty="0">
                <a:solidFill>
                  <a:schemeClr val="accent1"/>
                </a:solidFill>
              </a:rPr>
              <a:t>After surgery</a:t>
            </a:r>
            <a:r>
              <a:rPr lang="en-US" dirty="0"/>
              <a:t> - Please always call and speak with a Bone and Joint triage nurse, 800-445-6442 extension 5000, or contact your surgeon’s team with any questions or concerns.  If your surgery is at Marshfield Medical Center, please </a:t>
            </a:r>
            <a:r>
              <a:rPr lang="en-US" u="sng" dirty="0"/>
              <a:t>do </a:t>
            </a:r>
            <a:r>
              <a:rPr lang="en-US" dirty="0"/>
              <a:t>not contact that facility with concerns afterwards.  You may inadvertently be directed to a Marshfield Clinic provider rather than your Bone and Joint team.</a:t>
            </a:r>
          </a:p>
          <a:p>
            <a:pPr marL="109728" indent="0" algn="ctr">
              <a:buNone/>
            </a:pPr>
            <a:endParaRPr lang="en-US" dirty="0"/>
          </a:p>
          <a:p>
            <a:pPr marL="109728" indent="0" algn="ctr">
              <a:buNone/>
            </a:pPr>
            <a:r>
              <a:rPr lang="en-US" dirty="0"/>
              <a:t>Also, Bone and Joint on-call providers are always available after business hours, weekends and holidays.</a:t>
            </a:r>
          </a:p>
          <a:p>
            <a:pPr marL="109728" indent="0" algn="ctr">
              <a:buNone/>
            </a:pPr>
            <a:endParaRPr lang="en-US" dirty="0"/>
          </a:p>
          <a:p>
            <a:pPr marL="109728" indent="0" algn="ctr">
              <a:buNone/>
            </a:pPr>
            <a:endParaRPr lang="en-US" sz="3200" dirty="0"/>
          </a:p>
          <a:p>
            <a:pPr marL="109728" indent="0" algn="ctr">
              <a:buNone/>
            </a:pPr>
            <a:r>
              <a:rPr lang="en-US" sz="3200" dirty="0"/>
              <a:t>Thank You</a:t>
            </a:r>
          </a:p>
          <a:p>
            <a:pPr marL="109728" indent="0" algn="ctr">
              <a:buNone/>
            </a:pPr>
            <a:r>
              <a:rPr lang="en-US" sz="3200" dirty="0"/>
              <a:t>For Choosing Bone &amp; Joint!</a:t>
            </a:r>
          </a:p>
        </p:txBody>
      </p:sp>
      <p:sp>
        <p:nvSpPr>
          <p:cNvPr id="3" name="Title 2"/>
          <p:cNvSpPr>
            <a:spLocks noGrp="1"/>
          </p:cNvSpPr>
          <p:nvPr>
            <p:ph type="title"/>
          </p:nvPr>
        </p:nvSpPr>
        <p:spPr>
          <a:xfrm>
            <a:off x="381000" y="0"/>
            <a:ext cx="8229600" cy="838200"/>
          </a:xfrm>
        </p:spPr>
        <p:txBody>
          <a:bodyPr/>
          <a:lstStyle/>
          <a:p>
            <a:pPr algn="ctr"/>
            <a:r>
              <a:rPr lang="en-US" dirty="0">
                <a:solidFill>
                  <a:schemeClr val="accent4">
                    <a:lumMod val="75000"/>
                  </a:schemeClr>
                </a:solidFill>
              </a:rPr>
              <a:t>For Any Questions</a:t>
            </a:r>
          </a:p>
        </p:txBody>
      </p:sp>
      <p:pic>
        <p:nvPicPr>
          <p:cNvPr id="5" name="Picture 4" descr="A blue sign with white text&#10;&#10;Description automatically generated with low confidence">
            <a:extLst>
              <a:ext uri="{FF2B5EF4-FFF2-40B4-BE49-F238E27FC236}">
                <a16:creationId xmlns:a16="http://schemas.microsoft.com/office/drawing/2014/main" id="{22FA0C83-A11C-6BF2-6041-96F77B1F7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7644" y="5278246"/>
            <a:ext cx="2648712" cy="1125893"/>
          </a:xfrm>
          <a:prstGeom prst="rect">
            <a:avLst/>
          </a:prstGeom>
        </p:spPr>
      </p:pic>
    </p:spTree>
    <p:extLst>
      <p:ext uri="{BB962C8B-B14F-4D97-AF65-F5344CB8AC3E}">
        <p14:creationId xmlns:p14="http://schemas.microsoft.com/office/powerpoint/2010/main" val="13842668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E9382E-765C-0694-15F2-0D73B5226DB5}"/>
              </a:ext>
            </a:extLst>
          </p:cNvPr>
          <p:cNvSpPr>
            <a:spLocks noGrp="1"/>
          </p:cNvSpPr>
          <p:nvPr>
            <p:ph idx="1"/>
          </p:nvPr>
        </p:nvSpPr>
        <p:spPr/>
        <p:txBody>
          <a:bodyPr/>
          <a:lstStyle/>
          <a:p>
            <a:r>
              <a:rPr lang="en-US" dirty="0"/>
              <a:t>Role of your coach</a:t>
            </a:r>
          </a:p>
          <a:p>
            <a:pPr lvl="1"/>
            <a:r>
              <a:rPr lang="en-US" dirty="0"/>
              <a:t>Assist with daily activities: 	</a:t>
            </a:r>
          </a:p>
          <a:p>
            <a:pPr lvl="2"/>
            <a:r>
              <a:rPr lang="en-US" dirty="0"/>
              <a:t>Meal prep</a:t>
            </a:r>
          </a:p>
          <a:p>
            <a:pPr lvl="2"/>
            <a:r>
              <a:rPr lang="en-US" dirty="0"/>
              <a:t>Laundry</a:t>
            </a:r>
          </a:p>
          <a:p>
            <a:pPr lvl="2"/>
            <a:r>
              <a:rPr lang="en-US" dirty="0"/>
              <a:t>Preparing your cold therapy unit or ice packs</a:t>
            </a:r>
          </a:p>
          <a:p>
            <a:pPr lvl="2"/>
            <a:r>
              <a:rPr lang="en-US" dirty="0"/>
              <a:t>Bathing/restroom assist</a:t>
            </a:r>
          </a:p>
          <a:p>
            <a:pPr lvl="2"/>
            <a:r>
              <a:rPr lang="en-US" dirty="0"/>
              <a:t>Help with exercises</a:t>
            </a:r>
          </a:p>
          <a:p>
            <a:pPr lvl="2"/>
            <a:r>
              <a:rPr lang="en-US" dirty="0"/>
              <a:t>Driving to Physical Therapy</a:t>
            </a:r>
          </a:p>
          <a:p>
            <a:pPr lvl="2"/>
            <a:r>
              <a:rPr lang="en-US" dirty="0"/>
              <a:t>Medications</a:t>
            </a:r>
          </a:p>
          <a:p>
            <a:pPr lvl="2"/>
            <a:r>
              <a:rPr lang="en-US" dirty="0"/>
              <a:t>Encouragement</a:t>
            </a:r>
          </a:p>
          <a:p>
            <a:pPr lvl="1"/>
            <a:r>
              <a:rPr lang="en-US" dirty="0"/>
              <a:t>For at least 1-2 weeks post-op</a:t>
            </a:r>
          </a:p>
        </p:txBody>
      </p:sp>
      <p:sp>
        <p:nvSpPr>
          <p:cNvPr id="3" name="Title 2">
            <a:extLst>
              <a:ext uri="{FF2B5EF4-FFF2-40B4-BE49-F238E27FC236}">
                <a16:creationId xmlns:a16="http://schemas.microsoft.com/office/drawing/2014/main" id="{EFD27EBC-93D9-C811-C950-30E9A3B43ABC}"/>
              </a:ext>
            </a:extLst>
          </p:cNvPr>
          <p:cNvSpPr>
            <a:spLocks noGrp="1"/>
          </p:cNvSpPr>
          <p:nvPr>
            <p:ph type="title"/>
          </p:nvPr>
        </p:nvSpPr>
        <p:spPr/>
        <p:txBody>
          <a:bodyPr/>
          <a:lstStyle/>
          <a:p>
            <a:pPr algn="ctr"/>
            <a:r>
              <a:rPr lang="en-US" dirty="0">
                <a:solidFill>
                  <a:schemeClr val="accent4">
                    <a:lumMod val="75000"/>
                  </a:schemeClr>
                </a:solidFill>
              </a:rPr>
              <a:t>Coaches</a:t>
            </a:r>
          </a:p>
        </p:txBody>
      </p:sp>
      <p:pic>
        <p:nvPicPr>
          <p:cNvPr id="1028" name="Picture 4" descr="Cheers - Coach Digital Art by Michael Kerferd - Pixels Merch">
            <a:extLst>
              <a:ext uri="{FF2B5EF4-FFF2-40B4-BE49-F238E27FC236}">
                <a16:creationId xmlns:a16="http://schemas.microsoft.com/office/drawing/2014/main" id="{7B5DACF6-09D0-4C2D-A93E-FD8B3138B7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738" y="3842528"/>
            <a:ext cx="1557338" cy="2228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ckers coach Matt LaFleur turns 40 on Thursday">
            <a:extLst>
              <a:ext uri="{FF2B5EF4-FFF2-40B4-BE49-F238E27FC236}">
                <a16:creationId xmlns:a16="http://schemas.microsoft.com/office/drawing/2014/main" id="{1663ED92-7656-4448-B148-D2F51021B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313" y="1208506"/>
            <a:ext cx="2712763" cy="162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3832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chemeClr val="accent4">
                    <a:lumMod val="75000"/>
                  </a:schemeClr>
                </a:solidFill>
              </a:rPr>
              <a:t>Dental Care</a:t>
            </a:r>
          </a:p>
        </p:txBody>
      </p:sp>
      <p:sp>
        <p:nvSpPr>
          <p:cNvPr id="4" name="Text Placeholder 3">
            <a:extLst>
              <a:ext uri="{FF2B5EF4-FFF2-40B4-BE49-F238E27FC236}">
                <a16:creationId xmlns:a16="http://schemas.microsoft.com/office/drawing/2014/main" id="{0B8A5BDF-957E-B0E4-B654-CE239A047B79}"/>
              </a:ext>
            </a:extLst>
          </p:cNvPr>
          <p:cNvSpPr>
            <a:spLocks noGrp="1"/>
          </p:cNvSpPr>
          <p:nvPr>
            <p:ph type="body" idx="1"/>
          </p:nvPr>
        </p:nvSpPr>
        <p:spPr>
          <a:xfrm>
            <a:off x="458788" y="1143000"/>
            <a:ext cx="4040188" cy="762000"/>
          </a:xfrm>
        </p:spPr>
        <p:txBody>
          <a:bodyPr/>
          <a:lstStyle/>
          <a:p>
            <a:r>
              <a:rPr lang="en-US" dirty="0"/>
              <a:t>	Before Surgery</a:t>
            </a:r>
          </a:p>
        </p:txBody>
      </p:sp>
      <p:sp>
        <p:nvSpPr>
          <p:cNvPr id="5" name="Text Placeholder 4">
            <a:extLst>
              <a:ext uri="{FF2B5EF4-FFF2-40B4-BE49-F238E27FC236}">
                <a16:creationId xmlns:a16="http://schemas.microsoft.com/office/drawing/2014/main" id="{D8F84365-19F0-7BAC-8A4B-545F20E0003E}"/>
              </a:ext>
            </a:extLst>
          </p:cNvPr>
          <p:cNvSpPr>
            <a:spLocks noGrp="1"/>
          </p:cNvSpPr>
          <p:nvPr>
            <p:ph type="body" sz="half" idx="3"/>
          </p:nvPr>
        </p:nvSpPr>
        <p:spPr>
          <a:xfrm>
            <a:off x="4718049" y="1134862"/>
            <a:ext cx="4041775" cy="762000"/>
          </a:xfrm>
        </p:spPr>
        <p:txBody>
          <a:bodyPr/>
          <a:lstStyle/>
          <a:p>
            <a:r>
              <a:rPr lang="en-US" dirty="0"/>
              <a:t>	After surgery </a:t>
            </a:r>
          </a:p>
        </p:txBody>
      </p:sp>
      <p:sp>
        <p:nvSpPr>
          <p:cNvPr id="2" name="Content Placeholder 1"/>
          <p:cNvSpPr>
            <a:spLocks noGrp="1"/>
          </p:cNvSpPr>
          <p:nvPr>
            <p:ph sz="quarter" idx="2"/>
          </p:nvPr>
        </p:nvSpPr>
        <p:spPr>
          <a:xfrm>
            <a:off x="489011" y="2057400"/>
            <a:ext cx="4040188" cy="3941763"/>
          </a:xfrm>
        </p:spPr>
        <p:txBody>
          <a:bodyPr>
            <a:normAutofit fontScale="85000" lnSpcReduction="10000"/>
          </a:bodyPr>
          <a:lstStyle/>
          <a:p>
            <a:r>
              <a:rPr lang="en-US" sz="2400" dirty="0"/>
              <a:t>Dental clearance may be required prior to being scheduled for your joint replacement.</a:t>
            </a:r>
          </a:p>
          <a:p>
            <a:pPr marL="109728" indent="0">
              <a:buNone/>
            </a:pPr>
            <a:endParaRPr lang="en-US" sz="2400" dirty="0"/>
          </a:p>
          <a:p>
            <a:r>
              <a:rPr lang="en-US" sz="2400" dirty="0"/>
              <a:t>No dental work or cleanings 4 weeks prior to surgery.</a:t>
            </a:r>
          </a:p>
          <a:p>
            <a:endParaRPr lang="en-US" sz="2400" dirty="0"/>
          </a:p>
          <a:p>
            <a:r>
              <a:rPr lang="en-US" sz="2400" dirty="0"/>
              <a:t>Please let us know if you have any dental concerns (infections, cracked teeth etc.) prior to your surgery </a:t>
            </a:r>
          </a:p>
          <a:p>
            <a:endParaRPr lang="en-US" sz="2400" dirty="0"/>
          </a:p>
          <a:p>
            <a:pPr marL="109728" indent="0">
              <a:buNone/>
            </a:pPr>
            <a:endParaRPr lang="en-US" dirty="0"/>
          </a:p>
        </p:txBody>
      </p:sp>
      <p:sp>
        <p:nvSpPr>
          <p:cNvPr id="6" name="Content Placeholder 5">
            <a:extLst>
              <a:ext uri="{FF2B5EF4-FFF2-40B4-BE49-F238E27FC236}">
                <a16:creationId xmlns:a16="http://schemas.microsoft.com/office/drawing/2014/main" id="{55EA362B-14C4-CE08-9E1E-BFE01682565C}"/>
              </a:ext>
            </a:extLst>
          </p:cNvPr>
          <p:cNvSpPr>
            <a:spLocks noGrp="1"/>
          </p:cNvSpPr>
          <p:nvPr>
            <p:ph sz="quarter" idx="4"/>
          </p:nvPr>
        </p:nvSpPr>
        <p:spPr>
          <a:xfrm>
            <a:off x="4645025" y="2174583"/>
            <a:ext cx="4041775" cy="3941763"/>
          </a:xfrm>
        </p:spPr>
        <p:txBody>
          <a:bodyPr>
            <a:normAutofit fontScale="85000" lnSpcReduction="10000"/>
          </a:bodyPr>
          <a:lstStyle/>
          <a:p>
            <a:r>
              <a:rPr lang="en-US" dirty="0"/>
              <a:t>No dental work for 6 months after surgery</a:t>
            </a:r>
          </a:p>
          <a:p>
            <a:endParaRPr lang="en-US" dirty="0"/>
          </a:p>
          <a:p>
            <a:r>
              <a:rPr lang="en-US" dirty="0"/>
              <a:t>Recommend for a lifetime – Use antibiotics prior to any dental work</a:t>
            </a:r>
          </a:p>
          <a:p>
            <a:pPr marL="109728" indent="0">
              <a:buNone/>
            </a:pPr>
            <a:endParaRPr lang="en-US" dirty="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683417"/>
            <a:ext cx="287655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104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52E3C0B-6602-495A-9005-AD78CB220291}"/>
              </a:ext>
            </a:extLst>
          </p:cNvPr>
          <p:cNvGraphicFramePr>
            <a:graphicFrameLocks noGrp="1"/>
          </p:cNvGraphicFramePr>
          <p:nvPr>
            <p:ph idx="1"/>
            <p:extLst>
              <p:ext uri="{D42A27DB-BD31-4B8C-83A1-F6EECF244321}">
                <p14:modId xmlns:p14="http://schemas.microsoft.com/office/powerpoint/2010/main" val="2699331646"/>
              </p:ext>
            </p:extLst>
          </p:nvPr>
        </p:nvGraphicFramePr>
        <p:xfrm>
          <a:off x="455720" y="533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32602D3-E9CA-4779-9609-EA623E69CD72}"/>
              </a:ext>
            </a:extLst>
          </p:cNvPr>
          <p:cNvSpPr>
            <a:spLocks noGrp="1"/>
          </p:cNvSpPr>
          <p:nvPr>
            <p:ph type="title"/>
          </p:nvPr>
        </p:nvSpPr>
        <p:spPr>
          <a:xfrm>
            <a:off x="457200" y="0"/>
            <a:ext cx="8229600" cy="762000"/>
          </a:xfrm>
        </p:spPr>
        <p:txBody>
          <a:bodyPr/>
          <a:lstStyle/>
          <a:p>
            <a:pPr algn="ctr"/>
            <a:r>
              <a:rPr lang="en-US" dirty="0">
                <a:solidFill>
                  <a:schemeClr val="accent5"/>
                </a:solidFill>
              </a:rPr>
              <a:t>Nicotine Cessation</a:t>
            </a:r>
          </a:p>
        </p:txBody>
      </p:sp>
    </p:spTree>
    <p:extLst>
      <p:ext uri="{BB962C8B-B14F-4D97-AF65-F5344CB8AC3E}">
        <p14:creationId xmlns:p14="http://schemas.microsoft.com/office/powerpoint/2010/main" val="14969038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F962B-89EE-3B58-987C-4FD87BA37F03}"/>
              </a:ext>
            </a:extLst>
          </p:cNvPr>
          <p:cNvSpPr>
            <a:spLocks noGrp="1"/>
          </p:cNvSpPr>
          <p:nvPr>
            <p:ph idx="1"/>
          </p:nvPr>
        </p:nvSpPr>
        <p:spPr>
          <a:xfrm>
            <a:off x="457200" y="1524000"/>
            <a:ext cx="8229600" cy="4525963"/>
          </a:xfrm>
        </p:spPr>
        <p:txBody>
          <a:bodyPr>
            <a:normAutofit/>
          </a:bodyPr>
          <a:lstStyle/>
          <a:p>
            <a:r>
              <a:rPr lang="en-US" sz="2400" dirty="0"/>
              <a:t>Good blood sugar control helps reduce your risk of infection and other complications after surgery.</a:t>
            </a:r>
          </a:p>
          <a:p>
            <a:endParaRPr lang="en-US" sz="2400" dirty="0"/>
          </a:p>
          <a:p>
            <a:r>
              <a:rPr lang="en-US" sz="2400" dirty="0"/>
              <a:t>Diabetes may cause slower wound healing.</a:t>
            </a:r>
          </a:p>
          <a:p>
            <a:endParaRPr lang="en-US" sz="2400" dirty="0"/>
          </a:p>
          <a:p>
            <a:r>
              <a:rPr lang="en-US" sz="2400" dirty="0"/>
              <a:t>Discuss with the medical provider who manages your diabetes for the best way to manage your diabetes before and after surgery. </a:t>
            </a:r>
          </a:p>
        </p:txBody>
      </p:sp>
      <p:sp>
        <p:nvSpPr>
          <p:cNvPr id="3" name="Title 2">
            <a:extLst>
              <a:ext uri="{FF2B5EF4-FFF2-40B4-BE49-F238E27FC236}">
                <a16:creationId xmlns:a16="http://schemas.microsoft.com/office/drawing/2014/main" id="{5AB7F0F5-1988-7B48-05E9-BD3EC2B4744C}"/>
              </a:ext>
            </a:extLst>
          </p:cNvPr>
          <p:cNvSpPr>
            <a:spLocks noGrp="1"/>
          </p:cNvSpPr>
          <p:nvPr>
            <p:ph type="title"/>
          </p:nvPr>
        </p:nvSpPr>
        <p:spPr/>
        <p:txBody>
          <a:bodyPr/>
          <a:lstStyle/>
          <a:p>
            <a:pPr algn="ctr"/>
            <a:r>
              <a:rPr lang="en-US" dirty="0">
                <a:solidFill>
                  <a:schemeClr val="accent4">
                    <a:lumMod val="75000"/>
                  </a:schemeClr>
                </a:solidFill>
              </a:rPr>
              <a:t>Diabetes and Surgery</a:t>
            </a:r>
          </a:p>
        </p:txBody>
      </p:sp>
      <p:pic>
        <p:nvPicPr>
          <p:cNvPr id="2050" name="Picture 2" descr="Insulin price cap coming to Georgia following push from local lawmakers">
            <a:extLst>
              <a:ext uri="{FF2B5EF4-FFF2-40B4-BE49-F238E27FC236}">
                <a16:creationId xmlns:a16="http://schemas.microsoft.com/office/drawing/2014/main" id="{4734E6B1-F8A2-C2F3-1681-41E240DC16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800600"/>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w Blood Sugar: Causes, Signs, and Treatment">
            <a:extLst>
              <a:ext uri="{FF2B5EF4-FFF2-40B4-BE49-F238E27FC236}">
                <a16:creationId xmlns:a16="http://schemas.microsoft.com/office/drawing/2014/main" id="{D98D8238-1ABF-7339-8CB6-7331D80165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800600"/>
            <a:ext cx="222943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7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5486400"/>
          </a:xfrm>
        </p:spPr>
        <p:txBody>
          <a:bodyPr>
            <a:normAutofit fontScale="25000" lnSpcReduction="20000"/>
          </a:bodyPr>
          <a:lstStyle/>
          <a:p>
            <a:r>
              <a:rPr lang="en-US" sz="7200" dirty="0"/>
              <a:t>Drink nutritional shakes twice daily for 2 weeks before and 2 weeks after surgery to optimize healing. (example: Ensure, Boost or Glucerna.)  Also, you may increase protein intake with protein bars and other products, whole meats, peanut butter, eggs, </a:t>
            </a:r>
            <a:r>
              <a:rPr lang="en-US" sz="7200" dirty="0" err="1"/>
              <a:t>etc</a:t>
            </a:r>
            <a:endParaRPr lang="en-US" sz="7200" dirty="0"/>
          </a:p>
          <a:p>
            <a:endParaRPr lang="en-US" sz="7200" dirty="0"/>
          </a:p>
          <a:p>
            <a:r>
              <a:rPr lang="en-US" sz="7200" b="1" dirty="0"/>
              <a:t>Once you have a surgery date, schedule your post-operative physical therapy appointments at your location of choice as soon as possible.  Therapy order will be included in your surgery letter.</a:t>
            </a:r>
          </a:p>
          <a:p>
            <a:pPr marL="109728" indent="0">
              <a:buNone/>
            </a:pPr>
            <a:endParaRPr lang="en-US" sz="7200" dirty="0"/>
          </a:p>
          <a:p>
            <a:r>
              <a:rPr lang="en-US" sz="7200" dirty="0"/>
              <a:t>Do not shave your legs within three days prior to surgery </a:t>
            </a:r>
          </a:p>
          <a:p>
            <a:pPr marL="109728" indent="0">
              <a:buNone/>
            </a:pPr>
            <a:r>
              <a:rPr lang="en-US" sz="7200" dirty="0"/>
              <a:t>  </a:t>
            </a:r>
          </a:p>
          <a:p>
            <a:r>
              <a:rPr lang="en-US" sz="7200" dirty="0"/>
              <a:t>No Manicures or Pedicures within a week of surgery. Remove all nail polish. (Infection risk)</a:t>
            </a:r>
          </a:p>
          <a:p>
            <a:pPr marL="109728" indent="0">
              <a:buNone/>
            </a:pPr>
            <a:endParaRPr lang="en-US" sz="7200" dirty="0"/>
          </a:p>
          <a:p>
            <a:r>
              <a:rPr lang="en-US" sz="7200" dirty="0"/>
              <a:t>Use the </a:t>
            </a:r>
            <a:r>
              <a:rPr lang="en-US" sz="7200" b="1" dirty="0"/>
              <a:t>Chlorhexidine</a:t>
            </a:r>
            <a:r>
              <a:rPr lang="en-US" sz="7200" dirty="0"/>
              <a:t> 4% soap as directed</a:t>
            </a:r>
          </a:p>
          <a:p>
            <a:pPr marL="109728" indent="0">
              <a:buNone/>
            </a:pPr>
            <a:endParaRPr lang="en-US" sz="7200" dirty="0"/>
          </a:p>
          <a:p>
            <a:r>
              <a:rPr lang="en-US" sz="7200" dirty="0"/>
              <a:t>Use the </a:t>
            </a:r>
            <a:r>
              <a:rPr lang="en-US" sz="7200" b="1" dirty="0"/>
              <a:t>Mupirocin Ointment </a:t>
            </a:r>
            <a:r>
              <a:rPr lang="en-US" sz="7200" dirty="0"/>
              <a:t>as directed</a:t>
            </a:r>
          </a:p>
          <a:p>
            <a:pPr marL="109728" indent="0">
              <a:buNone/>
            </a:pPr>
            <a:endParaRPr lang="en-US" sz="7200" dirty="0"/>
          </a:p>
          <a:p>
            <a:r>
              <a:rPr lang="en-US" sz="7200" b="1" u="sng" dirty="0"/>
              <a:t>Do Not Donate Blood </a:t>
            </a:r>
            <a:r>
              <a:rPr lang="en-US" sz="7200" dirty="0"/>
              <a:t>within one month of surgery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09728" indent="0">
              <a:buNone/>
            </a:pPr>
            <a:r>
              <a:rPr lang="en-US" dirty="0"/>
              <a:t>  </a:t>
            </a:r>
          </a:p>
          <a:p>
            <a:pPr marL="109728" indent="0">
              <a:buNone/>
            </a:pPr>
            <a:endParaRPr lang="en-US" dirty="0"/>
          </a:p>
          <a:p>
            <a:pPr marL="109728" indent="0">
              <a:buNone/>
            </a:pPr>
            <a:r>
              <a:rPr lang="en-US" dirty="0"/>
              <a:t> </a:t>
            </a:r>
          </a:p>
          <a:p>
            <a:pPr marL="109728" indent="0">
              <a:buNone/>
            </a:pPr>
            <a:endParaRPr lang="en-US" dirty="0"/>
          </a:p>
          <a:p>
            <a:pPr marL="109728" indent="0">
              <a:buNone/>
            </a:pPr>
            <a:endParaRPr lang="en-US" dirty="0"/>
          </a:p>
        </p:txBody>
      </p:sp>
      <p:sp>
        <p:nvSpPr>
          <p:cNvPr id="3" name="Title 2"/>
          <p:cNvSpPr>
            <a:spLocks noGrp="1"/>
          </p:cNvSpPr>
          <p:nvPr>
            <p:ph type="title"/>
          </p:nvPr>
        </p:nvSpPr>
        <p:spPr>
          <a:xfrm>
            <a:off x="476416" y="76200"/>
            <a:ext cx="8229600" cy="990599"/>
          </a:xfrm>
        </p:spPr>
        <p:txBody>
          <a:bodyPr/>
          <a:lstStyle/>
          <a:p>
            <a:pPr algn="ctr"/>
            <a:r>
              <a:rPr lang="en-US" dirty="0">
                <a:solidFill>
                  <a:schemeClr val="accent4">
                    <a:lumMod val="75000"/>
                  </a:schemeClr>
                </a:solidFill>
              </a:rPr>
              <a:t>Preparing for Surgery</a:t>
            </a:r>
          </a:p>
        </p:txBody>
      </p:sp>
      <p:pic>
        <p:nvPicPr>
          <p:cNvPr id="5" name="Picture 4" descr="Text, icon">
            <a:extLst>
              <a:ext uri="{FF2B5EF4-FFF2-40B4-BE49-F238E27FC236}">
                <a16:creationId xmlns:a16="http://schemas.microsoft.com/office/drawing/2014/main" id="{A8246EEF-375D-14FA-1819-5C5A187C214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727180">
            <a:off x="7352033" y="4707936"/>
            <a:ext cx="1750599" cy="1988452"/>
          </a:xfrm>
          <a:prstGeom prst="rect">
            <a:avLst/>
          </a:prstGeom>
        </p:spPr>
      </p:pic>
    </p:spTree>
    <p:extLst>
      <p:ext uri="{BB962C8B-B14F-4D97-AF65-F5344CB8AC3E}">
        <p14:creationId xmlns:p14="http://schemas.microsoft.com/office/powerpoint/2010/main" val="27465294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3984D2145C2438B03F70975DA063C" ma:contentTypeVersion="23" ma:contentTypeDescription="Create a new document." ma:contentTypeScope="" ma:versionID="c71d73ff4b9a1850ac80742de370963d">
  <xsd:schema xmlns:xsd="http://www.w3.org/2001/XMLSchema" xmlns:xs="http://www.w3.org/2001/XMLSchema" xmlns:p="http://schemas.microsoft.com/office/2006/metadata/properties" xmlns:ns1="http://schemas.microsoft.com/sharepoint/v3" xmlns:ns2="2628b53f-0836-4261-90dd-d7eb0f641063" xmlns:ns3="6462faae-606c-431f-adef-2a6c6985ca74" xmlns:ns4="5ac9007c-b9e2-46fd-a15f-e8ee0adc6abd" targetNamespace="http://schemas.microsoft.com/office/2006/metadata/properties" ma:root="true" ma:fieldsID="1c0bde8596425447613097772b1101b0" ns1:_="" ns2:_="" ns3:_="" ns4:_="">
    <xsd:import namespace="http://schemas.microsoft.com/sharepoint/v3"/>
    <xsd:import namespace="2628b53f-0836-4261-90dd-d7eb0f641063"/>
    <xsd:import namespace="6462faae-606c-431f-adef-2a6c6985ca74"/>
    <xsd:import namespace="5ac9007c-b9e2-46fd-a15f-e8ee0adc6a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Thumbnail" minOccurs="0"/>
                <xsd:element ref="ns1:_ip_UnifiedCompliancePolicyProperties" minOccurs="0"/>
                <xsd:element ref="ns1:_ip_UnifiedCompliancePolicyUIAction"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28b53f-0836-4261-90dd-d7eb0f641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Thumbnail" ma:index="21" nillable="true" ma:displayName="Thumbnail" ma:format="Thumbnail" ma:internalName="Thumbnail">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f52a7e0-b246-4aea-be9f-562e643568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62faae-606c-431f-adef-2a6c6985ca7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c9007c-b9e2-46fd-a15f-e8ee0adc6ab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ad3f2b62-b83c-4aa0-8601-0fd285a958d0}" ma:internalName="TaxCatchAll" ma:showField="CatchAllData" ma:web="6462faae-606c-431f-adef-2a6c6985ca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5ac9007c-b9e2-46fd-a15f-e8ee0adc6abd" xsi:nil="true"/>
    <_ip_UnifiedCompliancePolicyProperties xmlns="http://schemas.microsoft.com/sharepoint/v3" xsi:nil="true"/>
    <Thumbnail xmlns="2628b53f-0836-4261-90dd-d7eb0f641063" xsi:nil="true"/>
    <lcf76f155ced4ddcb4097134ff3c332f xmlns="2628b53f-0836-4261-90dd-d7eb0f6410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BDB19D-E140-4045-B405-5EA381D36639}"/>
</file>

<file path=customXml/itemProps2.xml><?xml version="1.0" encoding="utf-8"?>
<ds:datastoreItem xmlns:ds="http://schemas.openxmlformats.org/officeDocument/2006/customXml" ds:itemID="{002C8FFC-3D4C-4EB7-AABC-961D71D5D8B8}">
  <ds:schemaRefs>
    <ds:schemaRef ds:uri="http://schemas.microsoft.com/sharepoint/v3/contenttype/forms"/>
  </ds:schemaRefs>
</ds:datastoreItem>
</file>

<file path=customXml/itemProps3.xml><?xml version="1.0" encoding="utf-8"?>
<ds:datastoreItem xmlns:ds="http://schemas.openxmlformats.org/officeDocument/2006/customXml" ds:itemID="{083F83D2-B4FE-4EA9-8916-995185DC2F17}">
  <ds:schemaRefs>
    <ds:schemaRef ds:uri="http://schemas.microsoft.com/office/2006/metadata/properties"/>
    <ds:schemaRef ds:uri="http://purl.org/dc/dcmitype/"/>
    <ds:schemaRef ds:uri="26f057f8-6e3b-4c2c-b192-5ab45c3d995e"/>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4382</TotalTime>
  <Words>3481</Words>
  <Application>Microsoft Office PowerPoint</Application>
  <PresentationFormat>On-screen Show (4:3)</PresentationFormat>
  <Paragraphs>410</Paragraphs>
  <Slides>45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Century Gothic</vt:lpstr>
      <vt:lpstr>Lucida Sans Unicode</vt:lpstr>
      <vt:lpstr>Symbol</vt:lpstr>
      <vt:lpstr>Verdana</vt:lpstr>
      <vt:lpstr>Wingdings</vt:lpstr>
      <vt:lpstr>Wingdings 2</vt:lpstr>
      <vt:lpstr>Wingdings 3</vt:lpstr>
      <vt:lpstr>Concourse</vt:lpstr>
      <vt:lpstr>For Bone and Joint Patients Scheduled at  Aspirus Wausau Hospital and Marshfield Medical Center Weston</vt:lpstr>
      <vt:lpstr>Introduction</vt:lpstr>
      <vt:lpstr>Meet our Total Joint Team</vt:lpstr>
      <vt:lpstr>Understanding Your Procedure</vt:lpstr>
      <vt:lpstr>Coaches</vt:lpstr>
      <vt:lpstr>Dental Care</vt:lpstr>
      <vt:lpstr>Nicotine Cessation</vt:lpstr>
      <vt:lpstr>Diabetes and Surgery</vt:lpstr>
      <vt:lpstr>Preparing for Surgery</vt:lpstr>
      <vt:lpstr>Preparing for Surgery (continued)</vt:lpstr>
      <vt:lpstr>Medication Instructions </vt:lpstr>
      <vt:lpstr>Preparations</vt:lpstr>
      <vt:lpstr>AWH Entrance B</vt:lpstr>
      <vt:lpstr>For Patients Scheduled at Marshfield Medical Center Weston</vt:lpstr>
      <vt:lpstr>  What to Bring </vt:lpstr>
      <vt:lpstr> What to Bring (continued)</vt:lpstr>
      <vt:lpstr>Mupirocin Nasal Ointment</vt:lpstr>
      <vt:lpstr>Applying Mupirocin Ointment</vt:lpstr>
      <vt:lpstr>Getting Your Skin Ready</vt:lpstr>
      <vt:lpstr>Cleaning Your Skin  </vt:lpstr>
      <vt:lpstr>      The Day Before Your Surgery   </vt:lpstr>
      <vt:lpstr>Preparing Your Home: After Surgery  </vt:lpstr>
      <vt:lpstr>      Anesthesia</vt:lpstr>
      <vt:lpstr>Types of Anesthesia</vt:lpstr>
      <vt:lpstr>Pain Control After Surgery </vt:lpstr>
      <vt:lpstr>Pain Control After Surgery</vt:lpstr>
      <vt:lpstr>Additional Comfort Measures</vt:lpstr>
      <vt:lpstr>Overcoming Sleep Pattern Disturbances</vt:lpstr>
      <vt:lpstr>After Discharge Wound Care</vt:lpstr>
      <vt:lpstr>Wound Care (continued)</vt:lpstr>
      <vt:lpstr>Potential Post-Op Complications</vt:lpstr>
      <vt:lpstr>Potential Complication –  Blood Clots /DVT </vt:lpstr>
      <vt:lpstr>Potential Complications – Pulmonary Embolism </vt:lpstr>
      <vt:lpstr>Preventing Blood Clots </vt:lpstr>
      <vt:lpstr>Infection Prevention</vt:lpstr>
      <vt:lpstr>Potential Complication - Pneumonia</vt:lpstr>
      <vt:lpstr>Pneumonia</vt:lpstr>
      <vt:lpstr>Preventing Pneumonia</vt:lpstr>
      <vt:lpstr>Incentive Spirometer  </vt:lpstr>
      <vt:lpstr>Constipation</vt:lpstr>
      <vt:lpstr>Driving</vt:lpstr>
      <vt:lpstr>Post-op Rehab Facilities</vt:lpstr>
      <vt:lpstr>Post-op Rehab Facilities</vt:lpstr>
      <vt:lpstr>   Disability/Family Medical Leave</vt:lpstr>
      <vt:lpstr>For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&amp; Joint Surgery Center</dc:title>
  <dc:creator>Profile</dc:creator>
  <cp:lastModifiedBy>Michele Delange</cp:lastModifiedBy>
  <cp:revision>233</cp:revision>
  <cp:lastPrinted>2023-07-24T12:25:03Z</cp:lastPrinted>
  <dcterms:created xsi:type="dcterms:W3CDTF">2016-03-25T18:22:13Z</dcterms:created>
  <dcterms:modified xsi:type="dcterms:W3CDTF">2025-09-25T15:56:04Z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0x010100FAB3984D2145C2438B03F70975DA063C</vt:lpwstr>
  </property>
</Properties>
</file>